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61" r:id="rId2"/>
    <p:sldId id="309" r:id="rId3"/>
    <p:sldId id="376" r:id="rId4"/>
    <p:sldId id="377" r:id="rId5"/>
    <p:sldId id="390" r:id="rId6"/>
    <p:sldId id="369" r:id="rId7"/>
    <p:sldId id="352" r:id="rId8"/>
    <p:sldId id="312" r:id="rId9"/>
    <p:sldId id="329" r:id="rId10"/>
    <p:sldId id="306" r:id="rId11"/>
    <p:sldId id="350" r:id="rId12"/>
    <p:sldId id="351" r:id="rId13"/>
    <p:sldId id="365" r:id="rId14"/>
    <p:sldId id="354" r:id="rId15"/>
    <p:sldId id="373" r:id="rId16"/>
    <p:sldId id="313" r:id="rId17"/>
    <p:sldId id="293" r:id="rId18"/>
    <p:sldId id="294" r:id="rId19"/>
    <p:sldId id="303" r:id="rId20"/>
    <p:sldId id="295" r:id="rId21"/>
    <p:sldId id="355" r:id="rId22"/>
    <p:sldId id="296" r:id="rId23"/>
    <p:sldId id="374" r:id="rId24"/>
    <p:sldId id="375" r:id="rId25"/>
    <p:sldId id="277" r:id="rId26"/>
    <p:sldId id="268" r:id="rId27"/>
    <p:sldId id="315" r:id="rId28"/>
    <p:sldId id="323" r:id="rId29"/>
    <p:sldId id="317" r:id="rId30"/>
    <p:sldId id="318" r:id="rId31"/>
    <p:sldId id="332" r:id="rId32"/>
    <p:sldId id="391" r:id="rId33"/>
    <p:sldId id="319" r:id="rId34"/>
    <p:sldId id="320" r:id="rId35"/>
    <p:sldId id="324" r:id="rId36"/>
    <p:sldId id="285" r:id="rId37"/>
    <p:sldId id="334" r:id="rId38"/>
    <p:sldId id="383" r:id="rId39"/>
    <p:sldId id="384" r:id="rId40"/>
    <p:sldId id="361" r:id="rId41"/>
    <p:sldId id="378" r:id="rId42"/>
    <p:sldId id="379" r:id="rId43"/>
    <p:sldId id="380" r:id="rId44"/>
    <p:sldId id="381" r:id="rId45"/>
    <p:sldId id="382" r:id="rId46"/>
    <p:sldId id="389" r:id="rId47"/>
    <p:sldId id="367" r:id="rId48"/>
    <p:sldId id="368" r:id="rId49"/>
    <p:sldId id="386" r:id="rId50"/>
    <p:sldId id="289" r:id="rId51"/>
    <p:sldId id="372" r:id="rId52"/>
    <p:sldId id="308" r:id="rId5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BA"/>
    <a:srgbClr val="0F5494"/>
    <a:srgbClr val="FFD62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6324" autoAdjust="0"/>
  </p:normalViewPr>
  <p:slideViewPr>
    <p:cSldViewPr>
      <p:cViewPr>
        <p:scale>
          <a:sx n="67" d="100"/>
          <a:sy n="67" d="100"/>
        </p:scale>
        <p:origin x="-2910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16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66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6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err="1" smtClean="0"/>
              <a:t>Clickicontoaddpicture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programmes/horizon2020/en/what-horizon-202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iorities/digital-single-mark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digicultEU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digital-single-market/events/cf/ict-proposers-day-2017/register.cfm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312876"/>
            <a:ext cx="7992888" cy="2088232"/>
          </a:xfrm>
        </p:spPr>
        <p:txBody>
          <a:bodyPr/>
          <a:lstStyle/>
          <a:p>
            <a:pPr algn="ctr"/>
            <a:r>
              <a:rPr lang="en-GB" sz="3200" dirty="0" smtClean="0"/>
              <a:t>European Funding for the Digital Cultural Heritage </a:t>
            </a:r>
            <a:br>
              <a:rPr lang="en-GB" sz="3200" dirty="0" smtClean="0"/>
            </a:br>
            <a:r>
              <a:rPr lang="en-GB" sz="2400" dirty="0" smtClean="0"/>
              <a:t>Programmes and Calls 2017-2020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DCH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1800" dirty="0" smtClean="0"/>
              <a:t>Berlin – 30 August 2017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1600" dirty="0" smtClean="0"/>
              <a:t>Marcel WATELET</a:t>
            </a:r>
            <a:br>
              <a:rPr lang="en-GB" sz="1600" dirty="0" smtClean="0"/>
            </a:br>
            <a:r>
              <a:rPr lang="en-GB" sz="1600" dirty="0" smtClean="0"/>
              <a:t>Project Officer </a:t>
            </a:r>
            <a:br>
              <a:rPr lang="en-GB" sz="1600" dirty="0" smtClean="0"/>
            </a:br>
            <a:r>
              <a:rPr lang="en-GB" sz="1600" dirty="0" smtClean="0"/>
              <a:t>DG CNECT Communications Networks, Content &amp; Technology</a:t>
            </a:r>
            <a:br>
              <a:rPr lang="en-GB" sz="1600" dirty="0" smtClean="0"/>
            </a:br>
            <a:r>
              <a:rPr lang="en-GB" sz="1600" dirty="0" smtClean="0"/>
              <a:t>Unit G2 Data Applications &amp; Creativity Unit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67544" y="5805263"/>
            <a:ext cx="45719" cy="45719"/>
          </a:xfrm>
        </p:spPr>
        <p:txBody>
          <a:bodyPr/>
          <a:lstStyle/>
          <a:p>
            <a:r>
              <a:rPr lang="fr-BE" sz="900" dirty="0" smtClean="0"/>
              <a:t> </a:t>
            </a:r>
            <a:endParaRPr lang="en-GB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i="1" dirty="0" smtClean="0"/>
              <a:t>The New Renaissance – "Comité des Sages" on </a:t>
            </a:r>
            <a:r>
              <a:rPr lang="fr-BE" i="1" dirty="0" err="1" smtClean="0"/>
              <a:t>bringing</a:t>
            </a:r>
            <a:r>
              <a:rPr lang="fr-BE" i="1" dirty="0" smtClean="0"/>
              <a:t> </a:t>
            </a:r>
            <a:r>
              <a:rPr lang="fr-BE" i="1" dirty="0" err="1" smtClean="0"/>
              <a:t>Europe's</a:t>
            </a:r>
            <a:r>
              <a:rPr lang="fr-BE" i="1" dirty="0" smtClean="0"/>
              <a:t> cultural </a:t>
            </a:r>
            <a:r>
              <a:rPr lang="fr-BE" i="1" dirty="0" err="1" smtClean="0"/>
              <a:t>heritage</a:t>
            </a:r>
            <a:r>
              <a:rPr lang="fr-BE" i="1" dirty="0" smtClean="0"/>
              <a:t> online</a:t>
            </a:r>
            <a:r>
              <a:rPr lang="fr-BE" dirty="0" smtClean="0"/>
              <a:t>, 10/01/2011</a:t>
            </a:r>
          </a:p>
          <a:p>
            <a:r>
              <a:rPr lang="fr-BE" i="1" dirty="0" err="1" smtClean="0"/>
              <a:t>Getting</a:t>
            </a:r>
            <a:r>
              <a:rPr lang="fr-BE" i="1" dirty="0" smtClean="0"/>
              <a:t> cultural </a:t>
            </a:r>
            <a:r>
              <a:rPr lang="fr-BE" i="1" dirty="0" err="1" smtClean="0"/>
              <a:t>heritage</a:t>
            </a:r>
            <a:r>
              <a:rPr lang="fr-BE" i="1" dirty="0" smtClean="0"/>
              <a:t> to </a:t>
            </a:r>
            <a:r>
              <a:rPr lang="fr-BE" i="1" dirty="0" err="1" smtClean="0"/>
              <a:t>work</a:t>
            </a:r>
            <a:r>
              <a:rPr lang="fr-BE" i="1" dirty="0" smtClean="0"/>
              <a:t> for Europe. Report of the Horizon 2020 Expert Group on Cultural </a:t>
            </a:r>
            <a:r>
              <a:rPr lang="fr-BE" i="1" dirty="0" err="1" smtClean="0"/>
              <a:t>Heritage</a:t>
            </a:r>
            <a:r>
              <a:rPr lang="fr-BE" dirty="0" smtClean="0"/>
              <a:t>, 2015.</a:t>
            </a:r>
          </a:p>
          <a:p>
            <a:r>
              <a:rPr lang="fr-BE" i="1" dirty="0" smtClean="0"/>
              <a:t>The digital future of </a:t>
            </a:r>
            <a:r>
              <a:rPr lang="fr-BE" i="1" dirty="0" err="1" smtClean="0"/>
              <a:t>creative</a:t>
            </a:r>
            <a:r>
              <a:rPr lang="fr-BE" i="1" dirty="0" smtClean="0"/>
              <a:t> Europe. The impact of </a:t>
            </a:r>
            <a:r>
              <a:rPr lang="fr-BE" i="1" dirty="0" err="1" smtClean="0"/>
              <a:t>digitization</a:t>
            </a:r>
            <a:r>
              <a:rPr lang="fr-BE" i="1" dirty="0" smtClean="0"/>
              <a:t> and the Internet on the </a:t>
            </a:r>
            <a:r>
              <a:rPr lang="fr-BE" i="1" dirty="0" err="1" smtClean="0"/>
              <a:t>creative</a:t>
            </a:r>
            <a:r>
              <a:rPr lang="fr-BE" i="1" dirty="0" smtClean="0"/>
              <a:t> industries in Europe</a:t>
            </a:r>
            <a:r>
              <a:rPr lang="fr-BE" dirty="0" smtClean="0"/>
              <a:t>, 2015.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Specific</a:t>
            </a:r>
            <a:r>
              <a:rPr lang="fr-BE" dirty="0" smtClean="0"/>
              <a:t> Reports on </a:t>
            </a:r>
            <a:r>
              <a:rPr lang="fr-BE" dirty="0" err="1" smtClean="0"/>
              <a:t>Digitisation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i="1" dirty="0" smtClean="0"/>
              <a:t>NUMERIC– </a:t>
            </a:r>
            <a:r>
              <a:rPr lang="fr-BE" i="1" dirty="0" err="1" smtClean="0"/>
              <a:t>Developing</a:t>
            </a:r>
            <a:r>
              <a:rPr lang="fr-BE" i="1" dirty="0" smtClean="0"/>
              <a:t> a </a:t>
            </a:r>
            <a:r>
              <a:rPr lang="fr-BE" i="1" dirty="0" err="1" smtClean="0"/>
              <a:t>statistical</a:t>
            </a:r>
            <a:r>
              <a:rPr lang="fr-BE" i="1" dirty="0" smtClean="0"/>
              <a:t> </a:t>
            </a:r>
            <a:r>
              <a:rPr lang="fr-BE" i="1" dirty="0" err="1" smtClean="0"/>
              <a:t>framework</a:t>
            </a:r>
            <a:r>
              <a:rPr lang="fr-BE" i="1" dirty="0" smtClean="0"/>
              <a:t> for </a:t>
            </a:r>
            <a:r>
              <a:rPr lang="fr-BE" i="1" dirty="0" err="1" smtClean="0"/>
              <a:t>measuring</a:t>
            </a:r>
            <a:r>
              <a:rPr lang="fr-BE" i="1" dirty="0" smtClean="0"/>
              <a:t> the </a:t>
            </a:r>
            <a:r>
              <a:rPr lang="fr-BE" i="1" dirty="0" err="1" smtClean="0"/>
              <a:t>progress</a:t>
            </a:r>
            <a:r>
              <a:rPr lang="fr-BE" i="1" dirty="0" smtClean="0"/>
              <a:t> made in the </a:t>
            </a:r>
            <a:r>
              <a:rPr lang="fr-BE" i="1" dirty="0" err="1" smtClean="0"/>
              <a:t>digitisation</a:t>
            </a:r>
            <a:r>
              <a:rPr lang="fr-BE" i="1" dirty="0" smtClean="0"/>
              <a:t> of cultural </a:t>
            </a:r>
            <a:r>
              <a:rPr lang="fr-BE" i="1" dirty="0" err="1" smtClean="0"/>
              <a:t>materials</a:t>
            </a:r>
            <a:r>
              <a:rPr lang="fr-BE" i="1" dirty="0" smtClean="0"/>
              <a:t> and content.</a:t>
            </a:r>
          </a:p>
          <a:p>
            <a:endParaRPr lang="fr-BE" dirty="0" smtClean="0"/>
          </a:p>
          <a:p>
            <a:r>
              <a:rPr lang="fr-BE" i="1" dirty="0" smtClean="0"/>
              <a:t>ENUMERATE – Survey Report on </a:t>
            </a:r>
            <a:r>
              <a:rPr lang="fr-BE" i="1" dirty="0" err="1" smtClean="0"/>
              <a:t>Digitisation</a:t>
            </a:r>
            <a:r>
              <a:rPr lang="fr-BE" i="1" dirty="0" smtClean="0"/>
              <a:t> in European Cultural </a:t>
            </a:r>
            <a:r>
              <a:rPr lang="fr-BE" i="1" dirty="0" err="1" smtClean="0"/>
              <a:t>Heritage</a:t>
            </a:r>
            <a:r>
              <a:rPr lang="fr-BE" i="1" dirty="0" smtClean="0"/>
              <a:t> Institutions, by Gerhard Jan NAUTA &amp; </a:t>
            </a:r>
            <a:r>
              <a:rPr lang="fr-BE" i="1" dirty="0" err="1" smtClean="0"/>
              <a:t>Wietske</a:t>
            </a:r>
            <a:r>
              <a:rPr lang="fr-BE" i="1" dirty="0" smtClean="0"/>
              <a:t> van den HEUVEL, </a:t>
            </a:r>
            <a:r>
              <a:rPr lang="fr-BE" i="1" dirty="0" err="1" smtClean="0"/>
              <a:t>June</a:t>
            </a:r>
            <a:r>
              <a:rPr lang="fr-BE" i="1" dirty="0" smtClean="0"/>
              <a:t> 2015.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6382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i="1" dirty="0" smtClean="0"/>
              <a:t>MSEG : </a:t>
            </a:r>
            <a:r>
              <a:rPr lang="fr-BE" i="1" dirty="0" err="1" smtClean="0"/>
              <a:t>Member</a:t>
            </a:r>
            <a:r>
              <a:rPr lang="fr-BE" i="1" dirty="0" smtClean="0"/>
              <a:t> States Expert Group on </a:t>
            </a:r>
            <a:r>
              <a:rPr lang="fr-BE" i="1" dirty="0" err="1" smtClean="0"/>
              <a:t>Digitisation</a:t>
            </a:r>
            <a:r>
              <a:rPr lang="fr-BE" i="1" dirty="0" smtClean="0"/>
              <a:t> and Digital </a:t>
            </a:r>
            <a:r>
              <a:rPr lang="fr-BE" i="1" dirty="0" err="1" smtClean="0"/>
              <a:t>Preservation</a:t>
            </a:r>
            <a:endParaRPr lang="fr-BE" i="1" dirty="0"/>
          </a:p>
          <a:p>
            <a:r>
              <a:rPr lang="fr-BE" i="1" dirty="0" smtClean="0"/>
              <a:t>New MSEG </a:t>
            </a:r>
            <a:r>
              <a:rPr lang="fr-BE" i="1" dirty="0" err="1" smtClean="0"/>
              <a:t>since</a:t>
            </a:r>
            <a:r>
              <a:rPr lang="fr-BE" i="1" dirty="0" smtClean="0"/>
              <a:t> 7 March 2017: </a:t>
            </a:r>
            <a:r>
              <a:rPr lang="fr-BE" b="1" i="1" dirty="0" smtClean="0"/>
              <a:t>DCHE = Digital Cultural </a:t>
            </a:r>
            <a:r>
              <a:rPr lang="fr-BE" b="1" i="1" dirty="0" err="1" smtClean="0"/>
              <a:t>Heritage</a:t>
            </a:r>
            <a:r>
              <a:rPr lang="fr-BE" b="1" i="1" dirty="0" smtClean="0"/>
              <a:t> and </a:t>
            </a:r>
            <a:r>
              <a:rPr lang="fr-BE" b="1" i="1" dirty="0" err="1" smtClean="0"/>
              <a:t>Europeana</a:t>
            </a:r>
            <a:r>
              <a:rPr lang="fr-BE" b="1" i="1" dirty="0" smtClean="0"/>
              <a:t> </a:t>
            </a:r>
            <a:r>
              <a:rPr lang="fr-BE" b="1" i="1" dirty="0" err="1" smtClean="0"/>
              <a:t>Formal</a:t>
            </a:r>
            <a:r>
              <a:rPr lang="fr-BE" b="1" i="1" dirty="0" smtClean="0"/>
              <a:t> Expert Group </a:t>
            </a:r>
            <a:r>
              <a:rPr lang="fr-BE" i="1" dirty="0" smtClean="0"/>
              <a:t>(Commission </a:t>
            </a:r>
            <a:r>
              <a:rPr lang="fr-BE" i="1" dirty="0" err="1" smtClean="0"/>
              <a:t>Decision</a:t>
            </a:r>
            <a:r>
              <a:rPr lang="fr-BE" i="1" dirty="0" smtClean="0"/>
              <a:t> C(2017) 1444 – 7/03/2017)</a:t>
            </a:r>
            <a:endParaRPr lang="fr-BE" dirty="0" smtClean="0"/>
          </a:p>
          <a:p>
            <a:r>
              <a:rPr lang="fr-BE" i="1" dirty="0" smtClean="0"/>
              <a:t>H2020 Expert Group on "Cultural </a:t>
            </a:r>
            <a:r>
              <a:rPr lang="fr-BE" i="1" dirty="0" err="1" smtClean="0"/>
              <a:t>Heritage</a:t>
            </a:r>
            <a:r>
              <a:rPr lang="fr-BE" i="1" dirty="0" smtClean="0"/>
              <a:t>".</a:t>
            </a:r>
            <a:endParaRPr lang="fr-BE" i="1" dirty="0"/>
          </a:p>
          <a:p>
            <a:r>
              <a:rPr lang="fr-BE" i="1" dirty="0" smtClean="0"/>
              <a:t>Social Platform on </a:t>
            </a:r>
            <a:r>
              <a:rPr lang="fr-BE" i="1" dirty="0" err="1" smtClean="0"/>
              <a:t>Reflective</a:t>
            </a:r>
            <a:r>
              <a:rPr lang="fr-BE" i="1" dirty="0" smtClean="0"/>
              <a:t> </a:t>
            </a:r>
            <a:r>
              <a:rPr lang="fr-BE" i="1" dirty="0" err="1" smtClean="0"/>
              <a:t>Societies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3531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Ex-MSEG=&gt;DCHE – EU28 </a:t>
            </a:r>
            <a:r>
              <a:rPr lang="fr-BE" dirty="0" err="1" smtClean="0"/>
              <a:t>meet</a:t>
            </a:r>
            <a:r>
              <a:rPr lang="fr-BE" dirty="0" smtClean="0"/>
              <a:t> </a:t>
            </a:r>
            <a:r>
              <a:rPr lang="fr-BE" dirty="0" err="1" smtClean="0"/>
              <a:t>twice</a:t>
            </a:r>
            <a:r>
              <a:rPr lang="fr-BE" dirty="0" smtClean="0"/>
              <a:t>/</a:t>
            </a:r>
            <a:r>
              <a:rPr lang="fr-BE" dirty="0" err="1" smtClean="0"/>
              <a:t>year</a:t>
            </a:r>
            <a:r>
              <a:rPr lang="fr-BE" dirty="0" smtClean="0"/>
              <a:t> in Luxembourg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i="1" dirty="0" smtClean="0"/>
              <a:t>Monitors </a:t>
            </a:r>
            <a:r>
              <a:rPr lang="fr-BE" i="1" dirty="0" err="1" smtClean="0"/>
              <a:t>progress</a:t>
            </a:r>
            <a:r>
              <a:rPr lang="fr-BE" i="1" dirty="0" smtClean="0"/>
              <a:t> </a:t>
            </a:r>
            <a:r>
              <a:rPr lang="fr-BE" i="1" dirty="0" err="1" smtClean="0"/>
              <a:t>with</a:t>
            </a:r>
            <a:r>
              <a:rPr lang="fr-BE" i="1" dirty="0" smtClean="0"/>
              <a:t> </a:t>
            </a:r>
            <a:r>
              <a:rPr lang="fr-BE" i="1" dirty="0" err="1" smtClean="0"/>
              <a:t>implementation</a:t>
            </a:r>
            <a:r>
              <a:rPr lang="fr-BE" i="1" dirty="0" smtClean="0"/>
              <a:t> of </a:t>
            </a:r>
            <a:r>
              <a:rPr lang="fr-BE" i="1" dirty="0" err="1" smtClean="0"/>
              <a:t>Recommendation</a:t>
            </a:r>
            <a:r>
              <a:rPr lang="fr-BE" i="1" dirty="0" smtClean="0"/>
              <a:t> in the MS/ reports</a:t>
            </a:r>
            <a:endParaRPr lang="fr-BE" dirty="0" smtClean="0"/>
          </a:p>
          <a:p>
            <a:r>
              <a:rPr lang="fr-BE" i="1" dirty="0" smtClean="0"/>
              <a:t>Exchanges information and good practices of MS </a:t>
            </a:r>
            <a:r>
              <a:rPr lang="fr-BE" i="1" dirty="0" err="1" smtClean="0"/>
              <a:t>policies</a:t>
            </a:r>
            <a:r>
              <a:rPr lang="fr-BE" i="1" dirty="0" smtClean="0"/>
              <a:t> and </a:t>
            </a:r>
            <a:r>
              <a:rPr lang="fr-BE" i="1" dirty="0" err="1" smtClean="0"/>
              <a:t>strategies</a:t>
            </a:r>
            <a:r>
              <a:rPr lang="fr-BE" i="1" dirty="0" smtClean="0"/>
              <a:t> on  </a:t>
            </a:r>
            <a:r>
              <a:rPr lang="fr-BE" i="1" dirty="0" err="1" smtClean="0"/>
              <a:t>e.g</a:t>
            </a:r>
            <a:r>
              <a:rPr lang="fr-BE" i="1" dirty="0" smtClean="0"/>
              <a:t>. </a:t>
            </a:r>
            <a:r>
              <a:rPr lang="fr-BE" i="1" dirty="0" err="1" smtClean="0"/>
              <a:t>digitisation</a:t>
            </a:r>
            <a:r>
              <a:rPr lang="fr-BE" i="1" dirty="0" smtClean="0"/>
              <a:t>, on </a:t>
            </a:r>
            <a:r>
              <a:rPr lang="fr-BE" i="1" dirty="0" err="1" smtClean="0"/>
              <a:t>Competence</a:t>
            </a:r>
            <a:r>
              <a:rPr lang="fr-BE" i="1" dirty="0" smtClean="0"/>
              <a:t> </a:t>
            </a:r>
            <a:r>
              <a:rPr lang="fr-BE" i="1" dirty="0" err="1" smtClean="0"/>
              <a:t>centers</a:t>
            </a:r>
            <a:r>
              <a:rPr lang="fr-BE" i="1" dirty="0" smtClean="0"/>
              <a:t> in </a:t>
            </a:r>
            <a:r>
              <a:rPr lang="fr-BE" i="1" dirty="0" err="1" smtClean="0"/>
              <a:t>digitisation</a:t>
            </a:r>
            <a:r>
              <a:rPr lang="fr-BE" i="1" dirty="0" smtClean="0"/>
              <a:t>…</a:t>
            </a:r>
          </a:p>
          <a:p>
            <a:endParaRPr lang="fr-BE" i="1" dirty="0"/>
          </a:p>
          <a:p>
            <a:r>
              <a:rPr lang="fr-BE" i="1" dirty="0" smtClean="0"/>
              <a:t>Monitors </a:t>
            </a:r>
            <a:r>
              <a:rPr lang="fr-BE" i="1" dirty="0" err="1" smtClean="0"/>
              <a:t>developments</a:t>
            </a:r>
            <a:r>
              <a:rPr lang="fr-BE" i="1" dirty="0" smtClean="0"/>
              <a:t> </a:t>
            </a:r>
            <a:r>
              <a:rPr lang="fr-BE" i="1" dirty="0" err="1" smtClean="0"/>
              <a:t>regarding</a:t>
            </a:r>
            <a:r>
              <a:rPr lang="fr-BE" i="1" dirty="0" smtClean="0"/>
              <a:t> </a:t>
            </a:r>
            <a:r>
              <a:rPr lang="fr-BE" i="1" dirty="0" err="1" smtClean="0"/>
              <a:t>innovative</a:t>
            </a:r>
            <a:r>
              <a:rPr lang="fr-BE" i="1" dirty="0" smtClean="0"/>
              <a:t> </a:t>
            </a:r>
            <a:r>
              <a:rPr lang="fr-BE" i="1" dirty="0" err="1" smtClean="0"/>
              <a:t>re-use</a:t>
            </a:r>
            <a:r>
              <a:rPr lang="fr-BE" i="1" dirty="0" smtClean="0"/>
              <a:t> of cultural </a:t>
            </a:r>
            <a:r>
              <a:rPr lang="fr-BE" i="1" dirty="0" err="1" smtClean="0"/>
              <a:t>material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8959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EU Policy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i="1" dirty="0" smtClean="0"/>
              <a:t>DSM </a:t>
            </a:r>
            <a:r>
              <a:rPr lang="fr-BE" i="1" dirty="0" err="1" smtClean="0"/>
              <a:t>policy</a:t>
            </a:r>
            <a:r>
              <a:rPr lang="fr-BE" i="1" dirty="0" smtClean="0"/>
              <a:t> : A </a:t>
            </a:r>
            <a:r>
              <a:rPr lang="fr-BE" i="1" dirty="0"/>
              <a:t>Digital Single </a:t>
            </a:r>
            <a:r>
              <a:rPr lang="fr-BE" i="1" dirty="0" err="1"/>
              <a:t>Market</a:t>
            </a:r>
            <a:r>
              <a:rPr lang="fr-BE" i="1" dirty="0"/>
              <a:t> </a:t>
            </a:r>
            <a:r>
              <a:rPr lang="fr-BE" i="1" dirty="0" err="1"/>
              <a:t>Strategy</a:t>
            </a:r>
            <a:r>
              <a:rPr lang="fr-BE" i="1" dirty="0"/>
              <a:t> for Europe </a:t>
            </a:r>
            <a:r>
              <a:rPr lang="fr-BE" dirty="0"/>
              <a:t>– 06/05/2015 </a:t>
            </a:r>
            <a:endParaRPr lang="en-GB" dirty="0"/>
          </a:p>
          <a:p>
            <a:endParaRPr lang="fr-BE" i="1" dirty="0"/>
          </a:p>
          <a:p>
            <a:r>
              <a:rPr lang="fr-BE" b="1" dirty="0" smtClean="0"/>
              <a:t>The </a:t>
            </a:r>
            <a:r>
              <a:rPr lang="fr-BE" b="1" dirty="0" err="1" smtClean="0"/>
              <a:t>role</a:t>
            </a:r>
            <a:r>
              <a:rPr lang="fr-BE" b="1" dirty="0" smtClean="0"/>
              <a:t> of </a:t>
            </a:r>
            <a:r>
              <a:rPr lang="fr-BE" b="1" dirty="0" err="1" smtClean="0"/>
              <a:t>Europeana</a:t>
            </a:r>
            <a:r>
              <a:rPr lang="fr-BE" b="1" dirty="0" smtClean="0"/>
              <a:t> for the digital </a:t>
            </a:r>
            <a:r>
              <a:rPr lang="fr-BE" b="1" dirty="0" err="1" smtClean="0"/>
              <a:t>access</a:t>
            </a:r>
            <a:r>
              <a:rPr lang="fr-BE" b="1" dirty="0" smtClean="0"/>
              <a:t>, </a:t>
            </a:r>
            <a:r>
              <a:rPr lang="fr-BE" b="1" dirty="0" err="1" smtClean="0"/>
              <a:t>visibility</a:t>
            </a:r>
            <a:r>
              <a:rPr lang="fr-BE" b="1" dirty="0" smtClean="0"/>
              <a:t> and use of European cultural </a:t>
            </a:r>
            <a:r>
              <a:rPr lang="fr-BE" b="1" dirty="0" err="1" smtClean="0"/>
              <a:t>heritage</a:t>
            </a:r>
            <a:r>
              <a:rPr lang="fr-BE" b="1" dirty="0" smtClean="0"/>
              <a:t> </a:t>
            </a:r>
            <a:r>
              <a:rPr lang="fr-BE" dirty="0" smtClean="0"/>
              <a:t>(</a:t>
            </a:r>
            <a:r>
              <a:rPr lang="fr-BE" dirty="0" err="1" smtClean="0"/>
              <a:t>adopted</a:t>
            </a:r>
            <a:r>
              <a:rPr lang="fr-BE" dirty="0" smtClean="0"/>
              <a:t> by the Council at </a:t>
            </a:r>
            <a:r>
              <a:rPr lang="fr-BE" dirty="0" err="1" smtClean="0"/>
              <a:t>its</a:t>
            </a:r>
            <a:r>
              <a:rPr lang="fr-BE" dirty="0" smtClean="0"/>
              <a:t> 3471st meeting </a:t>
            </a:r>
            <a:r>
              <a:rPr lang="fr-BE" dirty="0" err="1" smtClean="0"/>
              <a:t>held</a:t>
            </a:r>
            <a:r>
              <a:rPr lang="fr-BE" dirty="0" smtClean="0"/>
              <a:t> on 30 and 31 May 2016).</a:t>
            </a:r>
            <a:r>
              <a:rPr lang="fr-BE" i="1" dirty="0"/>
              <a:t> Council Conclusions (1st June 2016)</a:t>
            </a:r>
          </a:p>
          <a:p>
            <a:endParaRPr lang="fr-BE" b="1" dirty="0" smtClean="0"/>
          </a:p>
          <a:p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9661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DSI - CEF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Europeana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recognised</a:t>
            </a:r>
            <a:r>
              <a:rPr lang="fr-BE" dirty="0" smtClean="0"/>
              <a:t> as</a:t>
            </a:r>
          </a:p>
          <a:p>
            <a:endParaRPr lang="fr-BE" dirty="0"/>
          </a:p>
          <a:p>
            <a:pPr lvl="1"/>
            <a:r>
              <a:rPr lang="fr-BE" dirty="0" smtClean="0"/>
              <a:t>A Digital Service Infrastructure (DSI) = Platform of cultural </a:t>
            </a:r>
            <a:r>
              <a:rPr lang="fr-BE" dirty="0" err="1" smtClean="0"/>
              <a:t>heritage</a:t>
            </a:r>
            <a:r>
              <a:rPr lang="fr-BE" dirty="0" smtClean="0"/>
              <a:t> </a:t>
            </a:r>
            <a:r>
              <a:rPr lang="fr-BE" dirty="0" err="1" smtClean="0"/>
              <a:t>material</a:t>
            </a:r>
            <a:r>
              <a:rPr lang="fr-BE" dirty="0" smtClean="0"/>
              <a:t>, services and </a:t>
            </a:r>
            <a:r>
              <a:rPr lang="fr-BE" dirty="0" err="1" smtClean="0"/>
              <a:t>resources</a:t>
            </a:r>
            <a:r>
              <a:rPr lang="fr-BE" dirty="0" smtClean="0"/>
              <a:t> for </a:t>
            </a:r>
            <a:r>
              <a:rPr lang="fr-BE" dirty="0" err="1" smtClean="0"/>
              <a:t>access</a:t>
            </a:r>
            <a:r>
              <a:rPr lang="fr-BE" dirty="0" smtClean="0"/>
              <a:t>, distribution and </a:t>
            </a:r>
            <a:r>
              <a:rPr lang="fr-BE" dirty="0" err="1" smtClean="0"/>
              <a:t>re-use</a:t>
            </a:r>
            <a:endParaRPr lang="fr-BE" dirty="0" smtClean="0"/>
          </a:p>
          <a:p>
            <a:pPr lvl="1"/>
            <a:endParaRPr lang="fr-BE" dirty="0"/>
          </a:p>
          <a:p>
            <a:pPr lvl="1"/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priority</a:t>
            </a:r>
            <a:r>
              <a:rPr lang="fr-BE" dirty="0" smtClean="0"/>
              <a:t> for </a:t>
            </a:r>
            <a:r>
              <a:rPr lang="fr-BE" dirty="0" err="1" smtClean="0"/>
              <a:t>funding</a:t>
            </a:r>
            <a:r>
              <a:rPr lang="fr-BE" dirty="0" smtClean="0"/>
              <a:t> </a:t>
            </a:r>
            <a:r>
              <a:rPr lang="fr-BE" dirty="0" err="1" smtClean="0"/>
              <a:t>under</a:t>
            </a:r>
            <a:r>
              <a:rPr lang="fr-BE" dirty="0" smtClean="0"/>
              <a:t> the </a:t>
            </a:r>
            <a:r>
              <a:rPr lang="fr-BE" dirty="0" err="1" smtClean="0"/>
              <a:t>Connecting</a:t>
            </a:r>
            <a:r>
              <a:rPr lang="fr-BE" dirty="0" smtClean="0"/>
              <a:t> Europe Facility (CEF)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17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EC actions </a:t>
            </a:r>
            <a:r>
              <a:rPr lang="fr-BE" dirty="0" err="1" smtClean="0"/>
              <a:t>implemented</a:t>
            </a:r>
            <a:r>
              <a:rPr lang="fr-BE" dirty="0" smtClean="0"/>
              <a:t> (-&gt;2013-2015/2017)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Results from different programmes in the context of </a:t>
            </a:r>
            <a:r>
              <a:rPr lang="en-GB" b="1" dirty="0" smtClean="0"/>
              <a:t>digital cultural heritage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dirty="0"/>
              <a:t>- </a:t>
            </a:r>
            <a:r>
              <a:rPr lang="en-GB" dirty="0" err="1" smtClean="0"/>
              <a:t>eContentplus</a:t>
            </a:r>
            <a:r>
              <a:rPr lang="en-GB" dirty="0" smtClean="0"/>
              <a:t> </a:t>
            </a:r>
            <a:r>
              <a:rPr lang="en-GB" dirty="0"/>
              <a:t>programme</a:t>
            </a:r>
          </a:p>
          <a:p>
            <a:r>
              <a:rPr lang="en-GB" dirty="0"/>
              <a:t>- CIP programme (5 calls) – Competitiveness and innovation framework programme 2007-2013</a:t>
            </a:r>
          </a:p>
          <a:p>
            <a:r>
              <a:rPr lang="fr-BE" dirty="0"/>
              <a:t>- FP7 programme – </a:t>
            </a:r>
            <a:r>
              <a:rPr lang="fr-BE" dirty="0" err="1" smtClean="0"/>
              <a:t>research</a:t>
            </a:r>
            <a:r>
              <a:rPr lang="fr-BE" dirty="0" smtClean="0"/>
              <a:t> </a:t>
            </a:r>
            <a:r>
              <a:rPr lang="fr-BE" dirty="0" err="1" smtClean="0"/>
              <a:t>projects</a:t>
            </a:r>
            <a:r>
              <a:rPr lang="fr-BE" dirty="0" smtClean="0"/>
              <a:t> </a:t>
            </a:r>
            <a:r>
              <a:rPr lang="fr-BE" dirty="0"/>
              <a:t>in digital </a:t>
            </a:r>
            <a:r>
              <a:rPr lang="fr-BE" dirty="0" err="1"/>
              <a:t>libraries</a:t>
            </a:r>
            <a:r>
              <a:rPr lang="fr-BE" dirty="0"/>
              <a:t> and </a:t>
            </a:r>
            <a:r>
              <a:rPr lang="fr-BE" dirty="0" smtClean="0"/>
              <a:t>cultural </a:t>
            </a:r>
            <a:r>
              <a:rPr lang="fr-BE" dirty="0" err="1" smtClean="0"/>
              <a:t>heritage</a:t>
            </a:r>
            <a:r>
              <a:rPr lang="fr-BE" dirty="0" smtClean="0"/>
              <a:t> </a:t>
            </a:r>
            <a:r>
              <a:rPr lang="fr-BE" dirty="0" err="1" smtClean="0"/>
              <a:t>sectors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34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Results</a:t>
            </a:r>
            <a:r>
              <a:rPr lang="fr-BE" dirty="0" smtClean="0"/>
              <a:t> of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/>
              <a:t>t</a:t>
            </a:r>
            <a:r>
              <a:rPr lang="fr-BE" dirty="0" smtClean="0"/>
              <a:t>ypes of </a:t>
            </a:r>
            <a:r>
              <a:rPr lang="fr-BE" dirty="0" err="1" smtClean="0"/>
              <a:t>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Massive </a:t>
            </a:r>
            <a:r>
              <a:rPr lang="fr-BE" dirty="0" err="1"/>
              <a:t>a</a:t>
            </a:r>
            <a:r>
              <a:rPr lang="fr-BE" dirty="0" err="1" smtClean="0"/>
              <a:t>ggregation</a:t>
            </a:r>
            <a:r>
              <a:rPr lang="fr-BE" dirty="0" smtClean="0"/>
              <a:t> of </a:t>
            </a:r>
            <a:r>
              <a:rPr lang="fr-BE" dirty="0" err="1" smtClean="0"/>
              <a:t>metadata</a:t>
            </a:r>
            <a:r>
              <a:rPr lang="fr-BE" dirty="0" smtClean="0"/>
              <a:t> in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fields</a:t>
            </a:r>
            <a:endParaRPr lang="fr-BE" dirty="0" smtClean="0"/>
          </a:p>
          <a:p>
            <a:r>
              <a:rPr lang="fr-BE" dirty="0" smtClean="0"/>
              <a:t>Best practice networks for </a:t>
            </a:r>
            <a:r>
              <a:rPr lang="fr-BE" dirty="0" err="1" smtClean="0"/>
              <a:t>aggregation</a:t>
            </a:r>
            <a:r>
              <a:rPr lang="fr-BE" dirty="0" smtClean="0"/>
              <a:t> of </a:t>
            </a:r>
            <a:r>
              <a:rPr lang="fr-BE" dirty="0" err="1" smtClean="0"/>
              <a:t>metadata</a:t>
            </a:r>
            <a:endParaRPr lang="fr-BE" dirty="0" smtClean="0"/>
          </a:p>
          <a:p>
            <a:r>
              <a:rPr lang="fr-BE" dirty="0" err="1" smtClean="0"/>
              <a:t>Digitisation</a:t>
            </a:r>
            <a:r>
              <a:rPr lang="fr-BE" dirty="0" smtClean="0"/>
              <a:t> </a:t>
            </a:r>
            <a:r>
              <a:rPr lang="fr-BE" dirty="0" err="1" smtClean="0"/>
              <a:t>projects</a:t>
            </a:r>
            <a:r>
              <a:rPr lang="fr-BE" dirty="0" smtClean="0"/>
              <a:t> (</a:t>
            </a:r>
            <a:r>
              <a:rPr lang="fr-BE" dirty="0" err="1" smtClean="0"/>
              <a:t>targeted</a:t>
            </a:r>
            <a:r>
              <a:rPr lang="fr-BE" dirty="0" smtClean="0"/>
              <a:t> </a:t>
            </a:r>
            <a:r>
              <a:rPr lang="fr-BE" dirty="0" err="1" smtClean="0"/>
              <a:t>projects</a:t>
            </a:r>
            <a:r>
              <a:rPr lang="fr-BE" dirty="0" smtClean="0"/>
              <a:t>)</a:t>
            </a:r>
          </a:p>
          <a:p>
            <a:r>
              <a:rPr lang="fr-BE" dirty="0" smtClean="0"/>
              <a:t>Pilots </a:t>
            </a:r>
            <a:r>
              <a:rPr lang="fr-BE" dirty="0" err="1" smtClean="0"/>
              <a:t>projects</a:t>
            </a:r>
            <a:endParaRPr lang="fr-BE" dirty="0" smtClean="0"/>
          </a:p>
          <a:p>
            <a:r>
              <a:rPr lang="fr-BE" dirty="0" err="1" smtClean="0"/>
              <a:t>Research</a:t>
            </a:r>
            <a:r>
              <a:rPr lang="fr-BE" dirty="0" smtClean="0"/>
              <a:t> </a:t>
            </a:r>
            <a:r>
              <a:rPr lang="fr-BE" dirty="0" err="1" smtClean="0"/>
              <a:t>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4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Specific</a:t>
            </a:r>
            <a:r>
              <a:rPr lang="fr-BE" dirty="0" smtClean="0"/>
              <a:t> supports </a:t>
            </a:r>
            <a:r>
              <a:rPr lang="fr-BE" dirty="0" err="1" smtClean="0"/>
              <a:t>covered</a:t>
            </a:r>
            <a:r>
              <a:rPr lang="fr-BE" dirty="0" smtClean="0"/>
              <a:t> </a:t>
            </a:r>
            <a:r>
              <a:rPr lang="fr-BE" dirty="0" err="1" smtClean="0"/>
              <a:t>until</a:t>
            </a:r>
            <a:r>
              <a:rPr lang="fr-BE" dirty="0" smtClean="0"/>
              <a:t> </a:t>
            </a:r>
            <a:r>
              <a:rPr lang="fr-BE" dirty="0" err="1" smtClean="0"/>
              <a:t>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400" dirty="0" smtClean="0"/>
              <a:t>Books/</a:t>
            </a:r>
            <a:r>
              <a:rPr lang="fr-BE" sz="1400" dirty="0" err="1"/>
              <a:t>M</a:t>
            </a:r>
            <a:r>
              <a:rPr lang="fr-BE" sz="1400" dirty="0" err="1" smtClean="0"/>
              <a:t>aps</a:t>
            </a:r>
            <a:endParaRPr lang="fr-BE" sz="1400" dirty="0" smtClean="0"/>
          </a:p>
          <a:p>
            <a:r>
              <a:rPr lang="fr-BE" sz="1400" dirty="0" smtClean="0"/>
              <a:t>Archives/</a:t>
            </a:r>
            <a:r>
              <a:rPr lang="fr-BE" sz="1400" dirty="0" err="1" smtClean="0"/>
              <a:t>Manuscripts</a:t>
            </a:r>
            <a:r>
              <a:rPr lang="fr-BE" sz="1400" dirty="0" smtClean="0"/>
              <a:t>/</a:t>
            </a:r>
            <a:r>
              <a:rPr lang="fr-BE" sz="1400" dirty="0" err="1" smtClean="0"/>
              <a:t>Medieval</a:t>
            </a:r>
            <a:r>
              <a:rPr lang="fr-BE" sz="1400" dirty="0" smtClean="0"/>
              <a:t> </a:t>
            </a:r>
            <a:r>
              <a:rPr lang="fr-BE" sz="1400" dirty="0" err="1" smtClean="0"/>
              <a:t>Illuminated</a:t>
            </a:r>
            <a:r>
              <a:rPr lang="fr-BE" sz="1400" dirty="0" smtClean="0"/>
              <a:t> </a:t>
            </a:r>
            <a:r>
              <a:rPr lang="fr-BE" sz="1400" dirty="0" err="1" smtClean="0"/>
              <a:t>Manuscripts</a:t>
            </a:r>
            <a:endParaRPr lang="fr-BE" sz="1400" dirty="0" smtClean="0"/>
          </a:p>
          <a:p>
            <a:r>
              <a:rPr lang="fr-BE" sz="1400" dirty="0" err="1" smtClean="0"/>
              <a:t>Video</a:t>
            </a:r>
            <a:r>
              <a:rPr lang="fr-BE" sz="1400" dirty="0" smtClean="0"/>
              <a:t>/TV</a:t>
            </a:r>
          </a:p>
          <a:p>
            <a:r>
              <a:rPr lang="fr-BE" sz="1400" dirty="0" smtClean="0"/>
              <a:t>Audio content</a:t>
            </a:r>
          </a:p>
          <a:p>
            <a:r>
              <a:rPr lang="fr-BE" sz="1400" dirty="0" smtClean="0"/>
              <a:t>Films/Film archives</a:t>
            </a:r>
          </a:p>
          <a:p>
            <a:r>
              <a:rPr lang="fr-BE" sz="1400" dirty="0" err="1" smtClean="0"/>
              <a:t>Travel</a:t>
            </a:r>
            <a:r>
              <a:rPr lang="fr-BE" sz="1400" dirty="0" smtClean="0"/>
              <a:t> data</a:t>
            </a:r>
          </a:p>
          <a:p>
            <a:r>
              <a:rPr lang="fr-BE" sz="1400" dirty="0" smtClean="0"/>
              <a:t>3D </a:t>
            </a:r>
            <a:r>
              <a:rPr lang="fr-BE" sz="1400" dirty="0" err="1" smtClean="0"/>
              <a:t>models</a:t>
            </a:r>
            <a:endParaRPr lang="fr-BE" sz="1400" dirty="0" smtClean="0"/>
          </a:p>
          <a:p>
            <a:r>
              <a:rPr lang="fr-BE" sz="1400" dirty="0" err="1"/>
              <a:t>P</a:t>
            </a:r>
            <a:r>
              <a:rPr lang="fr-BE" sz="1400" dirty="0" err="1" smtClean="0"/>
              <a:t>hysical</a:t>
            </a:r>
            <a:r>
              <a:rPr lang="fr-BE" sz="1400" dirty="0" smtClean="0"/>
              <a:t> </a:t>
            </a:r>
            <a:r>
              <a:rPr lang="fr-BE" sz="1400" dirty="0" err="1" smtClean="0"/>
              <a:t>models</a:t>
            </a:r>
            <a:r>
              <a:rPr lang="fr-BE" sz="1400" dirty="0" smtClean="0"/>
              <a:t> (machine science)</a:t>
            </a:r>
          </a:p>
          <a:p>
            <a:r>
              <a:rPr lang="fr-BE" sz="1400" dirty="0" err="1" smtClean="0"/>
              <a:t>Sounds</a:t>
            </a:r>
            <a:endParaRPr lang="fr-BE" sz="1400" dirty="0" smtClean="0"/>
          </a:p>
          <a:p>
            <a:r>
              <a:rPr lang="fr-BE" sz="1400" dirty="0" err="1" smtClean="0"/>
              <a:t>Objects</a:t>
            </a:r>
            <a:r>
              <a:rPr lang="fr-BE" sz="1400" dirty="0" smtClean="0"/>
              <a:t>: </a:t>
            </a:r>
            <a:r>
              <a:rPr lang="fr-BE" sz="1400" dirty="0" err="1" smtClean="0"/>
              <a:t>e.g</a:t>
            </a:r>
            <a:r>
              <a:rPr lang="fr-BE" sz="1400" dirty="0" smtClean="0"/>
              <a:t>. Music instruments; </a:t>
            </a:r>
            <a:r>
              <a:rPr lang="fr-BE" sz="1400" dirty="0" err="1" smtClean="0"/>
              <a:t>archeological</a:t>
            </a:r>
            <a:r>
              <a:rPr lang="fr-BE" sz="1400" dirty="0" smtClean="0"/>
              <a:t> data; </a:t>
            </a:r>
            <a:r>
              <a:rPr lang="fr-BE" sz="1400" dirty="0" err="1" smtClean="0"/>
              <a:t>ceramics</a:t>
            </a:r>
            <a:r>
              <a:rPr lang="fr-BE" sz="1400" dirty="0" smtClean="0"/>
              <a:t>; </a:t>
            </a:r>
            <a:r>
              <a:rPr lang="fr-BE" sz="1400" smtClean="0"/>
              <a:t>furnitures</a:t>
            </a:r>
            <a:r>
              <a:rPr lang="fr-BE" sz="1400" dirty="0" smtClean="0"/>
              <a:t> </a:t>
            </a:r>
          </a:p>
          <a:p>
            <a:r>
              <a:rPr lang="fr-BE" sz="1400" dirty="0" err="1" smtClean="0"/>
              <a:t>Pictures</a:t>
            </a:r>
            <a:endParaRPr lang="fr-BE" sz="1400" dirty="0" smtClean="0"/>
          </a:p>
          <a:p>
            <a:r>
              <a:rPr lang="fr-BE" sz="1400" dirty="0" smtClean="0"/>
              <a:t>Posters</a:t>
            </a:r>
          </a:p>
          <a:p>
            <a:r>
              <a:rPr lang="fr-BE" sz="1400" dirty="0" err="1" smtClean="0"/>
              <a:t>Postcards</a:t>
            </a:r>
            <a:endParaRPr lang="fr-BE" sz="1400" dirty="0" smtClean="0"/>
          </a:p>
          <a:p>
            <a:r>
              <a:rPr lang="fr-BE" sz="1400" dirty="0" err="1" smtClean="0"/>
              <a:t>Newspapers</a:t>
            </a:r>
            <a:endParaRPr lang="fr-BE" sz="1400" dirty="0" smtClean="0"/>
          </a:p>
          <a:p>
            <a:r>
              <a:rPr lang="fr-BE" dirty="0" smtClean="0"/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1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Thematic</a:t>
            </a:r>
            <a:r>
              <a:rPr lang="fr-BE" dirty="0" smtClean="0"/>
              <a:t> </a:t>
            </a:r>
            <a:r>
              <a:rPr lang="fr-BE" dirty="0" err="1" smtClean="0"/>
              <a:t>domains</a:t>
            </a:r>
            <a:r>
              <a:rPr lang="fr-BE" dirty="0" smtClean="0"/>
              <a:t> </a:t>
            </a:r>
            <a:r>
              <a:rPr lang="fr-BE" dirty="0" err="1" smtClean="0"/>
              <a:t>covered</a:t>
            </a:r>
            <a:r>
              <a:rPr lang="fr-BE" dirty="0" smtClean="0"/>
              <a:t> </a:t>
            </a:r>
            <a:r>
              <a:rPr lang="fr-BE" dirty="0" err="1" smtClean="0"/>
              <a:t>until</a:t>
            </a:r>
            <a:r>
              <a:rPr lang="fr-BE" dirty="0" smtClean="0"/>
              <a:t> </a:t>
            </a:r>
            <a:r>
              <a:rPr lang="fr-BE" dirty="0" err="1" smtClean="0"/>
              <a:t>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400" dirty="0" err="1" smtClean="0"/>
              <a:t>Archeology</a:t>
            </a:r>
            <a:r>
              <a:rPr lang="fr-BE" sz="1400" dirty="0" smtClean="0"/>
              <a:t>/</a:t>
            </a:r>
            <a:r>
              <a:rPr lang="fr-BE" sz="1400" dirty="0" err="1" smtClean="0"/>
              <a:t>Epigraphy</a:t>
            </a:r>
            <a:r>
              <a:rPr lang="fr-BE" sz="1400" dirty="0" smtClean="0"/>
              <a:t>/</a:t>
            </a:r>
            <a:r>
              <a:rPr lang="fr-BE" sz="1400" dirty="0" err="1" smtClean="0"/>
              <a:t>Archeological</a:t>
            </a:r>
            <a:r>
              <a:rPr lang="fr-BE" sz="1400" dirty="0" smtClean="0"/>
              <a:t> monuments (architectural </a:t>
            </a:r>
            <a:r>
              <a:rPr lang="fr-BE" sz="1400" dirty="0" err="1" smtClean="0"/>
              <a:t>heritage</a:t>
            </a:r>
            <a:r>
              <a:rPr lang="fr-BE" sz="1400" dirty="0" smtClean="0"/>
              <a:t>)</a:t>
            </a:r>
          </a:p>
          <a:p>
            <a:r>
              <a:rPr lang="fr-BE" sz="1400" dirty="0" smtClean="0"/>
              <a:t>Art Nouveau</a:t>
            </a:r>
          </a:p>
          <a:p>
            <a:r>
              <a:rPr lang="fr-BE" sz="1400" dirty="0" smtClean="0"/>
              <a:t>Architecture</a:t>
            </a:r>
          </a:p>
          <a:p>
            <a:r>
              <a:rPr lang="fr-BE" sz="1400" dirty="0" smtClean="0"/>
              <a:t>Design</a:t>
            </a:r>
          </a:p>
          <a:p>
            <a:r>
              <a:rPr lang="fr-BE" sz="1400" dirty="0" err="1" smtClean="0"/>
              <a:t>Fashion</a:t>
            </a:r>
            <a:endParaRPr lang="fr-BE" sz="1400" dirty="0" smtClean="0"/>
          </a:p>
          <a:p>
            <a:r>
              <a:rPr lang="fr-BE" sz="1400" dirty="0" smtClean="0"/>
              <a:t>Food and drink in cultural items</a:t>
            </a:r>
          </a:p>
          <a:p>
            <a:r>
              <a:rPr lang="fr-BE" sz="1400" dirty="0" err="1"/>
              <a:t>Travel</a:t>
            </a:r>
            <a:r>
              <a:rPr lang="fr-BE" sz="1400" dirty="0"/>
              <a:t> </a:t>
            </a:r>
            <a:r>
              <a:rPr lang="fr-BE" sz="1400" dirty="0" smtClean="0"/>
              <a:t>and </a:t>
            </a:r>
            <a:r>
              <a:rPr lang="fr-BE" sz="1400" dirty="0" err="1" smtClean="0"/>
              <a:t>tourism</a:t>
            </a:r>
            <a:endParaRPr lang="fr-BE" sz="1400" dirty="0" smtClean="0"/>
          </a:p>
          <a:p>
            <a:r>
              <a:rPr lang="fr-BE" sz="1400" dirty="0" smtClean="0"/>
              <a:t>Animations </a:t>
            </a:r>
            <a:r>
              <a:rPr lang="fr-BE" sz="1400" dirty="0"/>
              <a:t>and </a:t>
            </a:r>
            <a:r>
              <a:rPr lang="fr-BE" sz="1400" dirty="0" err="1"/>
              <a:t>physical</a:t>
            </a:r>
            <a:r>
              <a:rPr lang="fr-BE" sz="1400" dirty="0"/>
              <a:t> </a:t>
            </a:r>
            <a:r>
              <a:rPr lang="fr-BE" sz="1400" dirty="0" err="1"/>
              <a:t>models</a:t>
            </a:r>
            <a:r>
              <a:rPr lang="fr-BE" sz="1400" dirty="0"/>
              <a:t> (machine science</a:t>
            </a:r>
            <a:r>
              <a:rPr lang="fr-BE" sz="1400" dirty="0" smtClean="0"/>
              <a:t>)</a:t>
            </a:r>
          </a:p>
          <a:p>
            <a:r>
              <a:rPr lang="fr-BE" sz="1400" dirty="0" err="1" smtClean="0"/>
              <a:t>Judaïca</a:t>
            </a:r>
            <a:r>
              <a:rPr lang="fr-BE" sz="1400" dirty="0" smtClean="0"/>
              <a:t> (</a:t>
            </a:r>
            <a:r>
              <a:rPr lang="fr-BE" sz="1400" dirty="0" err="1" smtClean="0"/>
              <a:t>Jewish</a:t>
            </a:r>
            <a:r>
              <a:rPr lang="fr-BE" sz="1400" dirty="0" smtClean="0"/>
              <a:t> culture)</a:t>
            </a:r>
          </a:p>
          <a:p>
            <a:r>
              <a:rPr lang="fr-BE" sz="1400" dirty="0" err="1" smtClean="0"/>
              <a:t>Performing</a:t>
            </a:r>
            <a:r>
              <a:rPr lang="fr-BE" sz="1400" dirty="0" smtClean="0"/>
              <a:t> art</a:t>
            </a:r>
          </a:p>
          <a:p>
            <a:r>
              <a:rPr lang="fr-BE" sz="1400" dirty="0" smtClean="0"/>
              <a:t>Social </a:t>
            </a:r>
            <a:r>
              <a:rPr lang="fr-BE" sz="1400" dirty="0" err="1" smtClean="0"/>
              <a:t>history</a:t>
            </a:r>
            <a:r>
              <a:rPr lang="fr-BE" sz="1400" dirty="0" smtClean="0"/>
              <a:t> (19</a:t>
            </a:r>
            <a:r>
              <a:rPr lang="fr-BE" sz="1400" baseline="30000" dirty="0" smtClean="0"/>
              <a:t>th</a:t>
            </a:r>
            <a:r>
              <a:rPr lang="fr-BE" sz="1400" dirty="0" smtClean="0"/>
              <a:t>-20</a:t>
            </a:r>
            <a:r>
              <a:rPr lang="fr-BE" sz="1400" baseline="30000" dirty="0" smtClean="0"/>
              <a:t>th</a:t>
            </a:r>
            <a:r>
              <a:rPr lang="fr-BE" sz="1400" dirty="0" smtClean="0"/>
              <a:t> </a:t>
            </a:r>
            <a:r>
              <a:rPr lang="fr-BE" sz="1400" dirty="0" err="1" smtClean="0"/>
              <a:t>century</a:t>
            </a:r>
            <a:r>
              <a:rPr lang="fr-BE" sz="1400" dirty="0" smtClean="0"/>
              <a:t>)</a:t>
            </a:r>
          </a:p>
          <a:p>
            <a:r>
              <a:rPr lang="fr-BE" sz="1400" dirty="0" err="1" smtClean="0"/>
              <a:t>Contemporary</a:t>
            </a:r>
            <a:r>
              <a:rPr lang="fr-BE" sz="1400" dirty="0" smtClean="0"/>
              <a:t> art</a:t>
            </a:r>
          </a:p>
          <a:p>
            <a:r>
              <a:rPr lang="fr-BE" sz="1400" dirty="0" err="1" smtClean="0"/>
              <a:t>Photography</a:t>
            </a:r>
            <a:endParaRPr lang="fr-BE" sz="1400" dirty="0" smtClean="0"/>
          </a:p>
          <a:p>
            <a:r>
              <a:rPr lang="fr-BE" sz="1400" dirty="0" err="1" smtClean="0"/>
              <a:t>Early</a:t>
            </a:r>
            <a:r>
              <a:rPr lang="fr-BE" sz="1400" dirty="0" smtClean="0"/>
              <a:t> </a:t>
            </a:r>
            <a:r>
              <a:rPr lang="fr-BE" sz="1400" dirty="0" err="1" smtClean="0"/>
              <a:t>photography</a:t>
            </a:r>
            <a:r>
              <a:rPr lang="fr-BE" sz="1400" dirty="0" smtClean="0"/>
              <a:t>/</a:t>
            </a:r>
            <a:r>
              <a:rPr lang="fr-BE" sz="1400" dirty="0" err="1" smtClean="0"/>
              <a:t>Daguerreotypes</a:t>
            </a:r>
            <a:endParaRPr lang="fr-BE" sz="1400" dirty="0" smtClean="0"/>
          </a:p>
          <a:p>
            <a:r>
              <a:rPr lang="fr-BE" sz="1400" dirty="0" smtClean="0"/>
              <a:t>Natural </a:t>
            </a:r>
            <a:r>
              <a:rPr lang="fr-BE" sz="1400" dirty="0" err="1" smtClean="0"/>
              <a:t>history</a:t>
            </a:r>
            <a:r>
              <a:rPr lang="fr-BE" sz="1400" dirty="0" smtClean="0"/>
              <a:t>/</a:t>
            </a:r>
            <a:r>
              <a:rPr lang="fr-BE" sz="1400" dirty="0" err="1" smtClean="0"/>
              <a:t>Biodiversity</a:t>
            </a:r>
            <a:r>
              <a:rPr lang="fr-BE" sz="1400" dirty="0" smtClean="0"/>
              <a:t> data</a:t>
            </a:r>
          </a:p>
          <a:p>
            <a:r>
              <a:rPr lang="fr-BE" sz="1400" dirty="0" err="1" smtClean="0"/>
              <a:t>History</a:t>
            </a:r>
            <a:r>
              <a:rPr lang="fr-BE" sz="1400" dirty="0" smtClean="0"/>
              <a:t> - WWI (1914-1918)</a:t>
            </a:r>
          </a:p>
          <a:p>
            <a:r>
              <a:rPr lang="fr-BE" sz="1800" dirty="0" smtClean="0"/>
              <a:t>…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474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Treaty</a:t>
            </a:r>
            <a:r>
              <a:rPr lang="fr-BE" dirty="0" smtClean="0"/>
              <a:t> on European Union states</a:t>
            </a:r>
            <a:br>
              <a:rPr lang="fr-BE" dirty="0" smtClean="0"/>
            </a:br>
            <a:r>
              <a:rPr lang="fr-BE" sz="2400" dirty="0" err="1" smtClean="0"/>
              <a:t>Consolidated</a:t>
            </a:r>
            <a:r>
              <a:rPr lang="fr-BE" sz="2400" dirty="0" smtClean="0"/>
              <a:t> version 26/10/2012 </a:t>
            </a:r>
            <a:br>
              <a:rPr lang="fr-BE" sz="2400" dirty="0" smtClean="0"/>
            </a:br>
            <a:r>
              <a:rPr lang="fr-BE" sz="2400" dirty="0" smtClean="0"/>
              <a:t>(OJ-C326/3)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b="1" dirty="0" smtClean="0"/>
              <a:t>Article 3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dirty="0" smtClean="0"/>
              <a:t>"The European Union </a:t>
            </a:r>
            <a:r>
              <a:rPr lang="fr-BE" dirty="0" err="1" smtClean="0"/>
              <a:t>shall</a:t>
            </a:r>
            <a:r>
              <a:rPr lang="fr-BE" dirty="0" smtClean="0"/>
              <a:t> respect the </a:t>
            </a:r>
            <a:r>
              <a:rPr lang="fr-BE" dirty="0" err="1" smtClean="0"/>
              <a:t>Member</a:t>
            </a:r>
            <a:r>
              <a:rPr lang="fr-BE" dirty="0" smtClean="0"/>
              <a:t> </a:t>
            </a:r>
            <a:r>
              <a:rPr lang="fr-BE" dirty="0" err="1" smtClean="0"/>
              <a:t>States'rich</a:t>
            </a:r>
            <a:r>
              <a:rPr lang="fr-BE" dirty="0" smtClean="0"/>
              <a:t> cultural and </a:t>
            </a:r>
            <a:r>
              <a:rPr lang="fr-BE" dirty="0" err="1" smtClean="0"/>
              <a:t>lingusitic</a:t>
            </a:r>
            <a:r>
              <a:rPr lang="fr-BE" dirty="0" smtClean="0"/>
              <a:t> </a:t>
            </a:r>
            <a:r>
              <a:rPr lang="fr-BE" dirty="0" err="1" smtClean="0"/>
              <a:t>diversity</a:t>
            </a:r>
            <a:r>
              <a:rPr lang="fr-BE" dirty="0" smtClean="0"/>
              <a:t>, and </a:t>
            </a:r>
            <a:r>
              <a:rPr lang="fr-BE" dirty="0" err="1" smtClean="0"/>
              <a:t>shall</a:t>
            </a:r>
            <a:r>
              <a:rPr lang="fr-BE" smtClean="0"/>
              <a:t> ensure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Europe's</a:t>
            </a:r>
            <a:r>
              <a:rPr lang="fr-BE" dirty="0" smtClean="0"/>
              <a:t> </a:t>
            </a:r>
            <a:r>
              <a:rPr lang="fr-BE" b="1" dirty="0" smtClean="0"/>
              <a:t>cultural </a:t>
            </a:r>
            <a:r>
              <a:rPr lang="fr-BE" b="1" dirty="0" err="1" smtClean="0"/>
              <a:t>heritage</a:t>
            </a:r>
            <a:r>
              <a:rPr lang="fr-BE" b="1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safeguarded</a:t>
            </a:r>
            <a:r>
              <a:rPr lang="fr-BE" dirty="0" smtClean="0"/>
              <a:t> and </a:t>
            </a:r>
            <a:r>
              <a:rPr lang="fr-BE" dirty="0" err="1" smtClean="0"/>
              <a:t>enhanced</a:t>
            </a:r>
            <a:r>
              <a:rPr lang="fr-BE" dirty="0" smtClean="0"/>
              <a:t>".</a:t>
            </a:r>
          </a:p>
          <a:p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2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Single </a:t>
            </a:r>
            <a:r>
              <a:rPr lang="fr-BE" dirty="0" err="1" smtClean="0"/>
              <a:t>access</a:t>
            </a:r>
            <a:r>
              <a:rPr lang="fr-BE" dirty="0" smtClean="0"/>
              <a:t> point : </a:t>
            </a:r>
            <a:r>
              <a:rPr lang="fr-BE" dirty="0" err="1" smtClean="0"/>
              <a:t>Europeana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 </a:t>
            </a:r>
            <a:r>
              <a:rPr lang="fr-BE" dirty="0" err="1" smtClean="0"/>
              <a:t>galaxy</a:t>
            </a:r>
            <a:r>
              <a:rPr lang="fr-BE" dirty="0" smtClean="0"/>
              <a:t> of content providers </a:t>
            </a:r>
            <a:r>
              <a:rPr lang="fr-BE" dirty="0" err="1" smtClean="0"/>
              <a:t>from</a:t>
            </a:r>
            <a:r>
              <a:rPr lang="fr-BE" dirty="0" smtClean="0"/>
              <a:t> cultural institutions in Europe (more </a:t>
            </a:r>
            <a:r>
              <a:rPr lang="fr-BE" dirty="0" err="1" smtClean="0"/>
              <a:t>than</a:t>
            </a:r>
            <a:r>
              <a:rPr lang="fr-BE" dirty="0" smtClean="0"/>
              <a:t> 3300 </a:t>
            </a:r>
            <a:r>
              <a:rPr lang="fr-BE" dirty="0" err="1" smtClean="0"/>
              <a:t>partners</a:t>
            </a:r>
            <a:r>
              <a:rPr lang="fr-BE" dirty="0" smtClean="0"/>
              <a:t> or </a:t>
            </a:r>
            <a:r>
              <a:rPr lang="fr-BE" dirty="0" err="1" smtClean="0"/>
              <a:t>contributing</a:t>
            </a:r>
            <a:r>
              <a:rPr lang="fr-BE" dirty="0" smtClean="0"/>
              <a:t> institutions) </a:t>
            </a:r>
            <a:r>
              <a:rPr lang="fr-BE" dirty="0" err="1" smtClean="0"/>
              <a:t>involved</a:t>
            </a:r>
            <a:r>
              <a:rPr lang="fr-BE" dirty="0" smtClean="0"/>
              <a:t> in the </a:t>
            </a:r>
            <a:r>
              <a:rPr lang="fr-BE" dirty="0" err="1" smtClean="0"/>
              <a:t>process</a:t>
            </a:r>
            <a:endParaRPr lang="fr-BE" dirty="0" smtClean="0"/>
          </a:p>
          <a:p>
            <a:r>
              <a:rPr lang="fr-BE" dirty="0" err="1" smtClean="0"/>
              <a:t>Aggregation</a:t>
            </a:r>
            <a:r>
              <a:rPr lang="fr-BE" dirty="0" smtClean="0"/>
              <a:t> of ca 53 Mi items </a:t>
            </a:r>
            <a:r>
              <a:rPr lang="fr-BE" dirty="0" err="1" smtClean="0"/>
              <a:t>from</a:t>
            </a:r>
            <a:r>
              <a:rPr lang="fr-BE" dirty="0" smtClean="0"/>
              <a:t> the cultural </a:t>
            </a:r>
            <a:r>
              <a:rPr lang="fr-BE" dirty="0" err="1" smtClean="0"/>
              <a:t>heritage</a:t>
            </a:r>
            <a:r>
              <a:rPr lang="fr-BE" dirty="0" smtClean="0"/>
              <a:t> (</a:t>
            </a:r>
            <a:r>
              <a:rPr lang="fr-BE" dirty="0" err="1" smtClean="0"/>
              <a:t>metadata</a:t>
            </a:r>
            <a:r>
              <a:rPr lang="fr-BE" dirty="0"/>
              <a:t>) </a:t>
            </a:r>
            <a:r>
              <a:rPr lang="fr-BE" dirty="0" smtClean="0"/>
              <a:t>- </a:t>
            </a:r>
            <a:r>
              <a:rPr lang="fr-BE" dirty="0" err="1" smtClean="0"/>
              <a:t>Aggregation</a:t>
            </a:r>
            <a:r>
              <a:rPr lang="fr-BE" dirty="0" smtClean="0"/>
              <a:t> infrastructure</a:t>
            </a:r>
          </a:p>
          <a:p>
            <a:r>
              <a:rPr lang="fr-BE" dirty="0" smtClean="0"/>
              <a:t>More </a:t>
            </a:r>
            <a:r>
              <a:rPr lang="fr-BE" dirty="0" err="1" smtClean="0"/>
              <a:t>than</a:t>
            </a:r>
            <a:r>
              <a:rPr lang="fr-BE" dirty="0" smtClean="0"/>
              <a:t> 45 EU </a:t>
            </a:r>
            <a:r>
              <a:rPr lang="fr-BE" dirty="0" err="1" smtClean="0"/>
              <a:t>projects</a:t>
            </a:r>
            <a:r>
              <a:rPr lang="fr-BE" dirty="0" smtClean="0"/>
              <a:t> </a:t>
            </a:r>
            <a:r>
              <a:rPr lang="fr-BE" dirty="0" err="1" smtClean="0"/>
              <a:t>contributing</a:t>
            </a:r>
            <a:r>
              <a:rPr lang="fr-BE" dirty="0" smtClean="0"/>
              <a:t> to the content and to the </a:t>
            </a:r>
            <a:r>
              <a:rPr lang="fr-BE" dirty="0" err="1" smtClean="0"/>
              <a:t>technical</a:t>
            </a:r>
            <a:r>
              <a:rPr lang="fr-BE" dirty="0" smtClean="0"/>
              <a:t> design/architecture</a:t>
            </a:r>
          </a:p>
          <a:p>
            <a:r>
              <a:rPr lang="fr-BE" dirty="0" smtClean="0"/>
              <a:t>Massive cross </a:t>
            </a:r>
            <a:r>
              <a:rPr lang="fr-BE" dirty="0" err="1" smtClean="0"/>
              <a:t>domains</a:t>
            </a:r>
            <a:r>
              <a:rPr lang="fr-BE" dirty="0" smtClean="0"/>
              <a:t> </a:t>
            </a:r>
            <a:r>
              <a:rPr lang="fr-BE" dirty="0" err="1" smtClean="0"/>
              <a:t>repository</a:t>
            </a:r>
            <a:r>
              <a:rPr lang="fr-BE" dirty="0" smtClean="0"/>
              <a:t> (art/culture/media)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9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 err="1" smtClean="0"/>
              <a:t>Creativity</a:t>
            </a:r>
            <a:r>
              <a:rPr lang="fr-BE" sz="2400" dirty="0" smtClean="0"/>
              <a:t> and Cultural </a:t>
            </a:r>
            <a:r>
              <a:rPr lang="fr-BE" sz="2400" dirty="0" err="1" smtClean="0"/>
              <a:t>Heritage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400" dirty="0" smtClean="0"/>
              <a:t> 2 </a:t>
            </a:r>
            <a:r>
              <a:rPr lang="fr-BE" sz="2400" dirty="0"/>
              <a:t>CIP </a:t>
            </a:r>
            <a:r>
              <a:rPr lang="fr-BE" sz="2400" dirty="0" err="1"/>
              <a:t>projects</a:t>
            </a:r>
            <a:r>
              <a:rPr lang="fr-BE" dirty="0"/>
              <a:t/>
            </a:r>
            <a:br>
              <a:rPr lang="fr-B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21820"/>
          </a:xfrm>
        </p:spPr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r>
              <a:rPr lang="fr-BE" sz="2000" dirty="0" smtClean="0"/>
              <a:t>EUROPEANA CREATIVE (5 pilots)</a:t>
            </a:r>
          </a:p>
          <a:p>
            <a:pPr lvl="1"/>
            <a:r>
              <a:rPr lang="fr-BE" sz="1400" dirty="0" err="1" smtClean="0"/>
              <a:t>History</a:t>
            </a:r>
            <a:r>
              <a:rPr lang="fr-BE" sz="1400" dirty="0" smtClean="0"/>
              <a:t> Education</a:t>
            </a:r>
          </a:p>
          <a:p>
            <a:pPr lvl="1"/>
            <a:r>
              <a:rPr lang="fr-BE" sz="1400" dirty="0" smtClean="0"/>
              <a:t>Natural </a:t>
            </a:r>
            <a:r>
              <a:rPr lang="fr-BE" sz="1400" dirty="0" err="1" smtClean="0"/>
              <a:t>History</a:t>
            </a:r>
            <a:r>
              <a:rPr lang="fr-BE" sz="1400" dirty="0" smtClean="0"/>
              <a:t> Education</a:t>
            </a:r>
          </a:p>
          <a:p>
            <a:pPr lvl="1"/>
            <a:r>
              <a:rPr lang="fr-BE" sz="1400" dirty="0" err="1" smtClean="0"/>
              <a:t>Tourism</a:t>
            </a:r>
            <a:endParaRPr lang="fr-BE" sz="1400" dirty="0" smtClean="0"/>
          </a:p>
          <a:p>
            <a:pPr lvl="1"/>
            <a:r>
              <a:rPr lang="fr-BE" sz="1400" dirty="0" smtClean="0"/>
              <a:t>Social Networks</a:t>
            </a:r>
          </a:p>
          <a:p>
            <a:pPr lvl="1"/>
            <a:r>
              <a:rPr lang="fr-BE" sz="1400" dirty="0" smtClean="0"/>
              <a:t>Design</a:t>
            </a:r>
          </a:p>
          <a:p>
            <a:r>
              <a:rPr lang="fr-BE" sz="2000" dirty="0"/>
              <a:t>E-SPACE (6 pilots – 3 </a:t>
            </a:r>
            <a:r>
              <a:rPr lang="fr-BE" sz="2000" dirty="0" err="1"/>
              <a:t>demonstrators</a:t>
            </a:r>
            <a:r>
              <a:rPr lang="fr-BE" dirty="0"/>
              <a:t>)</a:t>
            </a:r>
          </a:p>
          <a:p>
            <a:pPr lvl="1"/>
            <a:r>
              <a:rPr lang="fr-BE" sz="1400" dirty="0"/>
              <a:t>Interactive TV</a:t>
            </a:r>
          </a:p>
          <a:p>
            <a:pPr lvl="1"/>
            <a:r>
              <a:rPr lang="fr-BE" sz="1400" dirty="0" err="1"/>
              <a:t>Photography</a:t>
            </a:r>
            <a:endParaRPr lang="fr-BE" sz="1400" dirty="0"/>
          </a:p>
          <a:p>
            <a:pPr lvl="1"/>
            <a:r>
              <a:rPr lang="fr-BE" sz="1400" dirty="0"/>
              <a:t>Dance</a:t>
            </a:r>
          </a:p>
          <a:p>
            <a:pPr lvl="1"/>
            <a:r>
              <a:rPr lang="fr-BE" sz="1400" dirty="0" err="1"/>
              <a:t>Games</a:t>
            </a:r>
            <a:endParaRPr lang="fr-BE" sz="1400" dirty="0"/>
          </a:p>
          <a:p>
            <a:pPr lvl="1"/>
            <a:r>
              <a:rPr lang="fr-BE" sz="1400" dirty="0" err="1"/>
              <a:t>Publishing</a:t>
            </a:r>
            <a:endParaRPr lang="fr-BE" sz="1400" dirty="0"/>
          </a:p>
          <a:p>
            <a:pPr lvl="1"/>
            <a:r>
              <a:rPr lang="fr-BE" sz="1400" dirty="0"/>
              <a:t>Cultural </a:t>
            </a:r>
            <a:r>
              <a:rPr lang="fr-BE" sz="1400" dirty="0" err="1"/>
              <a:t>Heritage</a:t>
            </a:r>
            <a:endParaRPr lang="fr-BE" sz="1400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Outside</a:t>
            </a:r>
            <a:r>
              <a:rPr lang="fr-BE" dirty="0" smtClean="0"/>
              <a:t> EUROPEANA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Digital data have been </a:t>
            </a:r>
            <a:r>
              <a:rPr lang="fr-BE" dirty="0" err="1" smtClean="0"/>
              <a:t>produced</a:t>
            </a:r>
            <a:r>
              <a:rPr lang="fr-BE" dirty="0" smtClean="0"/>
              <a:t>/</a:t>
            </a:r>
            <a:r>
              <a:rPr lang="fr-BE" dirty="0" err="1" smtClean="0"/>
              <a:t>created</a:t>
            </a:r>
            <a:r>
              <a:rPr lang="fr-BE" dirty="0" smtClean="0"/>
              <a:t> by </a:t>
            </a:r>
            <a:r>
              <a:rPr lang="fr-BE" dirty="0" err="1" smtClean="0"/>
              <a:t>number</a:t>
            </a:r>
            <a:r>
              <a:rPr lang="fr-BE" dirty="0" smtClean="0"/>
              <a:t> of organisations not </a:t>
            </a:r>
            <a:r>
              <a:rPr lang="fr-BE" dirty="0" err="1" smtClean="0"/>
              <a:t>directly</a:t>
            </a:r>
            <a:r>
              <a:rPr lang="fr-BE" dirty="0" smtClean="0"/>
              <a:t> </a:t>
            </a:r>
            <a:r>
              <a:rPr lang="fr-BE" dirty="0" err="1" smtClean="0"/>
              <a:t>involved</a:t>
            </a:r>
            <a:r>
              <a:rPr lang="fr-BE" dirty="0" smtClean="0"/>
              <a:t> in </a:t>
            </a:r>
            <a:r>
              <a:rPr lang="fr-BE" dirty="0" err="1" smtClean="0"/>
              <a:t>Europeana</a:t>
            </a:r>
            <a:endParaRPr lang="fr-BE" dirty="0" smtClean="0"/>
          </a:p>
          <a:p>
            <a:r>
              <a:rPr lang="fr-BE" dirty="0" smtClean="0"/>
              <a:t>Massive digital cultural data </a:t>
            </a:r>
            <a:r>
              <a:rPr lang="fr-BE" dirty="0" err="1" smtClean="0"/>
              <a:t>produced</a:t>
            </a:r>
            <a:r>
              <a:rPr lang="fr-BE" dirty="0" smtClean="0"/>
              <a:t> in </a:t>
            </a:r>
            <a:r>
              <a:rPr lang="fr-BE" dirty="0" err="1" smtClean="0"/>
              <a:t>different</a:t>
            </a:r>
            <a:r>
              <a:rPr lang="fr-BE" dirty="0" smtClean="0"/>
              <a:t> countries and by </a:t>
            </a:r>
            <a:r>
              <a:rPr lang="fr-BE" dirty="0" err="1" smtClean="0"/>
              <a:t>different</a:t>
            </a:r>
            <a:r>
              <a:rPr lang="fr-BE" dirty="0" smtClean="0"/>
              <a:t> organisations</a:t>
            </a:r>
            <a:endParaRPr lang="fr-BE" dirty="0"/>
          </a:p>
          <a:p>
            <a:r>
              <a:rPr lang="fr-BE" dirty="0" smtClean="0"/>
              <a:t>A </a:t>
            </a:r>
            <a:r>
              <a:rPr lang="fr-BE" dirty="0" err="1" smtClean="0"/>
              <a:t>great</a:t>
            </a:r>
            <a:r>
              <a:rPr lang="fr-BE" dirty="0" smtClean="0"/>
              <a:t> </a:t>
            </a:r>
            <a:r>
              <a:rPr lang="fr-BE" dirty="0" err="1" smtClean="0"/>
              <a:t>number</a:t>
            </a:r>
            <a:r>
              <a:rPr lang="fr-BE" dirty="0" smtClean="0"/>
              <a:t> of </a:t>
            </a:r>
            <a:r>
              <a:rPr lang="fr-BE" dirty="0" err="1"/>
              <a:t>s</a:t>
            </a:r>
            <a:r>
              <a:rPr lang="fr-BE" dirty="0" err="1" smtClean="0"/>
              <a:t>mall</a:t>
            </a:r>
            <a:r>
              <a:rPr lang="fr-BE" dirty="0" smtClean="0"/>
              <a:t> cultural institutions have </a:t>
            </a:r>
            <a:r>
              <a:rPr lang="fr-BE" dirty="0" err="1" smtClean="0"/>
              <a:t>now</a:t>
            </a:r>
            <a:r>
              <a:rPr lang="fr-BE" dirty="0" smtClean="0"/>
              <a:t> digital content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metadata</a:t>
            </a:r>
            <a:r>
              <a:rPr lang="fr-BE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6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Digital Cultural </a:t>
            </a:r>
            <a:r>
              <a:rPr lang="fr-BE" dirty="0" err="1" smtClean="0"/>
              <a:t>Heritage</a:t>
            </a:r>
            <a:r>
              <a:rPr lang="fr-BE" dirty="0" smtClean="0"/>
              <a:t> in FP7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Creative</a:t>
            </a:r>
            <a:r>
              <a:rPr lang="fr-BE" dirty="0" smtClean="0"/>
              <a:t> </a:t>
            </a:r>
            <a:r>
              <a:rPr lang="fr-BE" dirty="0" err="1" smtClean="0"/>
              <a:t>experience</a:t>
            </a:r>
            <a:r>
              <a:rPr lang="fr-BE" dirty="0" smtClean="0"/>
              <a:t> </a:t>
            </a:r>
            <a:r>
              <a:rPr lang="fr-BE" dirty="0" err="1" smtClean="0"/>
              <a:t>tools</a:t>
            </a:r>
            <a:r>
              <a:rPr lang="fr-BE" dirty="0" smtClean="0"/>
              <a:t> (9 </a:t>
            </a:r>
            <a:r>
              <a:rPr lang="fr-BE" dirty="0" err="1" smtClean="0"/>
              <a:t>projects</a:t>
            </a:r>
            <a:r>
              <a:rPr lang="fr-BE" dirty="0" smtClean="0"/>
              <a:t>)</a:t>
            </a:r>
          </a:p>
          <a:p>
            <a:r>
              <a:rPr lang="fr-BE" dirty="0" smtClean="0"/>
              <a:t>Digital cultural </a:t>
            </a:r>
            <a:r>
              <a:rPr lang="fr-BE" dirty="0" err="1" smtClean="0"/>
              <a:t>experiences</a:t>
            </a:r>
            <a:r>
              <a:rPr lang="fr-BE" dirty="0" smtClean="0"/>
              <a:t> and Virtual </a:t>
            </a:r>
            <a:r>
              <a:rPr lang="fr-BE" dirty="0" err="1" smtClean="0"/>
              <a:t>heritage</a:t>
            </a:r>
            <a:r>
              <a:rPr lang="fr-BE" dirty="0" smtClean="0"/>
              <a:t> (24 </a:t>
            </a:r>
            <a:r>
              <a:rPr lang="fr-BE" dirty="0" err="1" smtClean="0"/>
              <a:t>projects</a:t>
            </a:r>
            <a:r>
              <a:rPr lang="fr-BE" dirty="0" smtClean="0"/>
              <a:t>)</a:t>
            </a:r>
          </a:p>
          <a:p>
            <a:r>
              <a:rPr lang="fr-BE" dirty="0" smtClean="0"/>
              <a:t>Digital </a:t>
            </a:r>
            <a:r>
              <a:rPr lang="fr-BE" dirty="0" err="1" smtClean="0"/>
              <a:t>preservation</a:t>
            </a:r>
            <a:r>
              <a:rPr lang="fr-BE" dirty="0" smtClean="0"/>
              <a:t> (21 </a:t>
            </a:r>
            <a:r>
              <a:rPr lang="fr-BE" dirty="0" err="1" smtClean="0"/>
              <a:t>projects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Digitisation</a:t>
            </a:r>
            <a:r>
              <a:rPr lang="fr-BE" dirty="0" smtClean="0"/>
              <a:t> technologies (8 </a:t>
            </a:r>
            <a:r>
              <a:rPr lang="fr-BE" dirty="0" err="1" smtClean="0"/>
              <a:t>projects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Platforms</a:t>
            </a:r>
            <a:r>
              <a:rPr lang="fr-BE" dirty="0" smtClean="0"/>
              <a:t> =&gt; </a:t>
            </a:r>
            <a:r>
              <a:rPr lang="fr-BE" dirty="0" err="1" smtClean="0"/>
              <a:t>access</a:t>
            </a:r>
            <a:r>
              <a:rPr lang="fr-BE" dirty="0" smtClean="0"/>
              <a:t> to digital cultural </a:t>
            </a:r>
            <a:r>
              <a:rPr lang="fr-BE" dirty="0" err="1" smtClean="0"/>
              <a:t>resources</a:t>
            </a:r>
            <a:r>
              <a:rPr lang="fr-BE" dirty="0" smtClean="0"/>
              <a:t> (4 </a:t>
            </a:r>
            <a:r>
              <a:rPr lang="fr-BE" dirty="0" err="1" smtClean="0"/>
              <a:t>projects</a:t>
            </a:r>
            <a:r>
              <a:rPr lang="fr-BE" dirty="0" smtClean="0"/>
              <a:t>)</a:t>
            </a:r>
          </a:p>
          <a:p>
            <a:r>
              <a:rPr lang="fr-BE" dirty="0" smtClean="0"/>
              <a:t>Support </a:t>
            </a:r>
            <a:r>
              <a:rPr lang="fr-BE" dirty="0" err="1" smtClean="0"/>
              <a:t>activities</a:t>
            </a:r>
            <a:r>
              <a:rPr lang="fr-BE" dirty="0" smtClean="0"/>
              <a:t> =&gt; new </a:t>
            </a:r>
            <a:r>
              <a:rPr lang="fr-BE" dirty="0" err="1" smtClean="0"/>
              <a:t>developments</a:t>
            </a:r>
            <a:r>
              <a:rPr lang="fr-BE" dirty="0" smtClean="0"/>
              <a:t> in the </a:t>
            </a:r>
            <a:r>
              <a:rPr lang="fr-BE" dirty="0" err="1" smtClean="0"/>
              <a:t>industry</a:t>
            </a:r>
            <a:r>
              <a:rPr lang="fr-BE" dirty="0" smtClean="0"/>
              <a:t> and in cultural </a:t>
            </a:r>
            <a:r>
              <a:rPr lang="fr-BE" dirty="0" err="1" smtClean="0"/>
              <a:t>heritage</a:t>
            </a:r>
            <a:r>
              <a:rPr lang="fr-BE" dirty="0" smtClean="0"/>
              <a:t> organisations (8 </a:t>
            </a:r>
            <a:r>
              <a:rPr lang="fr-BE" dirty="0" err="1" smtClean="0"/>
              <a:t>projects</a:t>
            </a:r>
            <a:r>
              <a:rPr lang="fr-BE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455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Creative</a:t>
            </a:r>
            <a:r>
              <a:rPr lang="fr-BE" dirty="0" smtClean="0"/>
              <a:t> and cultural industries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Domains</a:t>
            </a:r>
            <a:r>
              <a:rPr lang="fr-BE" dirty="0" smtClean="0"/>
              <a:t>: architecture, arts, </a:t>
            </a:r>
            <a:r>
              <a:rPr lang="fr-BE" dirty="0" err="1" smtClean="0"/>
              <a:t>crafts</a:t>
            </a:r>
            <a:r>
              <a:rPr lang="fr-BE" dirty="0" smtClean="0"/>
              <a:t>, design, </a:t>
            </a:r>
            <a:r>
              <a:rPr lang="fr-BE" dirty="0" err="1" smtClean="0"/>
              <a:t>fashion</a:t>
            </a:r>
            <a:r>
              <a:rPr lang="fr-BE" dirty="0" smtClean="0"/>
              <a:t>, films, music, </a:t>
            </a:r>
            <a:r>
              <a:rPr lang="fr-BE" dirty="0" err="1" smtClean="0"/>
              <a:t>video</a:t>
            </a:r>
            <a:r>
              <a:rPr lang="fr-BE" dirty="0" smtClean="0"/>
              <a:t> </a:t>
            </a:r>
            <a:r>
              <a:rPr lang="fr-BE" dirty="0" err="1" smtClean="0"/>
              <a:t>games</a:t>
            </a:r>
            <a:r>
              <a:rPr lang="fr-BE" dirty="0" smtClean="0"/>
              <a:t>, </a:t>
            </a:r>
            <a:r>
              <a:rPr lang="fr-BE" dirty="0" err="1" smtClean="0"/>
              <a:t>publishing</a:t>
            </a:r>
            <a:r>
              <a:rPr lang="fr-BE" dirty="0" smtClean="0"/>
              <a:t>, TV and radio</a:t>
            </a:r>
          </a:p>
          <a:p>
            <a:endParaRPr lang="fr-BE" dirty="0"/>
          </a:p>
          <a:p>
            <a:r>
              <a:rPr lang="fr-BE" dirty="0" err="1" smtClean="0"/>
              <a:t>Technical</a:t>
            </a:r>
            <a:r>
              <a:rPr lang="fr-BE" dirty="0" smtClean="0"/>
              <a:t> formats: </a:t>
            </a:r>
            <a:r>
              <a:rPr lang="fr-BE" dirty="0" err="1" smtClean="0"/>
              <a:t>sound</a:t>
            </a:r>
            <a:r>
              <a:rPr lang="fr-BE" dirty="0" smtClean="0"/>
              <a:t>, image, 3D, </a:t>
            </a:r>
            <a:r>
              <a:rPr lang="fr-BE" dirty="0" err="1" smtClean="0"/>
              <a:t>text</a:t>
            </a:r>
            <a:endParaRPr lang="fr-BE" dirty="0" smtClean="0"/>
          </a:p>
          <a:p>
            <a:endParaRPr lang="fr-BE" dirty="0"/>
          </a:p>
          <a:p>
            <a:r>
              <a:rPr lang="fr-BE" dirty="0" err="1" smtClean="0"/>
              <a:t>Characteristics</a:t>
            </a:r>
            <a:r>
              <a:rPr lang="fr-BE" dirty="0" smtClean="0"/>
              <a:t>: </a:t>
            </a:r>
            <a:r>
              <a:rPr lang="fr-BE" dirty="0" err="1" smtClean="0"/>
              <a:t>languages</a:t>
            </a:r>
            <a:r>
              <a:rPr lang="fr-BE" dirty="0" smtClean="0"/>
              <a:t>, temporal, spatial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36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7956884" cy="2088232"/>
          </a:xfrm>
        </p:spPr>
        <p:txBody>
          <a:bodyPr/>
          <a:lstStyle/>
          <a:p>
            <a:r>
              <a:rPr lang="en-GB" dirty="0" smtClean="0"/>
              <a:t>ICT/Digital Culture/cultural heritage in H2020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6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89" y="1376772"/>
            <a:ext cx="8784976" cy="936625"/>
          </a:xfrm>
        </p:spPr>
        <p:txBody>
          <a:bodyPr/>
          <a:lstStyle/>
          <a:p>
            <a:pPr algn="ctr"/>
            <a:r>
              <a:rPr lang="en-GB" dirty="0" smtClean="0"/>
              <a:t>Cultural heritage in the digital economy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8F149D6B-05AE-4F4F-B0A3-BABE05B8E216}" type="slidenum">
              <a:rPr lang="en-GB" sz="1400" smtClean="0">
                <a:solidFill>
                  <a:schemeClr val="tx1"/>
                </a:solidFill>
                <a:latin typeface="Arial" charset="0"/>
              </a:rPr>
              <a:pPr eaLnBrk="1" hangingPunct="1"/>
              <a:t>26</a:t>
            </a:fld>
            <a:endParaRPr lang="en-GB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512" y="2312876"/>
            <a:ext cx="8856984" cy="4212468"/>
          </a:xfrm>
        </p:spPr>
        <p:txBody>
          <a:bodyPr/>
          <a:lstStyle/>
          <a:p>
            <a:endParaRPr lang="fr-BE" sz="800" i="0" dirty="0" smtClean="0"/>
          </a:p>
          <a:p>
            <a:pPr marL="0" indent="0">
              <a:buNone/>
            </a:pPr>
            <a:r>
              <a:rPr lang="en-GB" b="1" i="0" dirty="0" smtClean="0"/>
              <a:t>Digital access </a:t>
            </a:r>
            <a:r>
              <a:rPr lang="en-GB" i="0" dirty="0" smtClean="0"/>
              <a:t>to Cultural Heritage breathes new life into material from the past, turning it into:</a:t>
            </a:r>
          </a:p>
          <a:p>
            <a:pPr lvl="1"/>
            <a:r>
              <a:rPr lang="en-GB" b="0" dirty="0" smtClean="0"/>
              <a:t>formidable assets for the individual user</a:t>
            </a:r>
          </a:p>
          <a:p>
            <a:pPr lvl="1"/>
            <a:r>
              <a:rPr lang="en-GB" b="0" dirty="0" smtClean="0"/>
              <a:t>important building block of the digital economy</a:t>
            </a:r>
          </a:p>
          <a:p>
            <a:pPr lvl="1"/>
            <a:endParaRPr lang="en-GB" sz="800" b="0" dirty="0" smtClean="0"/>
          </a:p>
          <a:p>
            <a:pPr marL="0" indent="0">
              <a:buNone/>
            </a:pPr>
            <a:r>
              <a:rPr lang="en-GB" i="0" dirty="0" smtClean="0"/>
              <a:t>material can be </a:t>
            </a:r>
            <a:r>
              <a:rPr lang="en-GB" b="1" i="0" dirty="0" smtClean="0"/>
              <a:t>reused </a:t>
            </a:r>
            <a:r>
              <a:rPr lang="en-GB" i="0" dirty="0" smtClean="0"/>
              <a:t>in new ways for developing:</a:t>
            </a:r>
          </a:p>
          <a:p>
            <a:pPr lvl="1"/>
            <a:r>
              <a:rPr lang="en-GB" dirty="0" smtClean="0"/>
              <a:t>learning and educational content</a:t>
            </a:r>
          </a:p>
          <a:p>
            <a:pPr lvl="1"/>
            <a:r>
              <a:rPr lang="en-GB" b="0" dirty="0" smtClean="0"/>
              <a:t>documentaries, </a:t>
            </a:r>
            <a:r>
              <a:rPr lang="en-GB" dirty="0" smtClean="0"/>
              <a:t>tourism applications</a:t>
            </a:r>
          </a:p>
          <a:p>
            <a:pPr lvl="1"/>
            <a:r>
              <a:rPr lang="en-GB" b="0" dirty="0" smtClean="0"/>
              <a:t>games, </a:t>
            </a:r>
            <a:r>
              <a:rPr lang="en-GB" dirty="0" smtClean="0"/>
              <a:t>animations</a:t>
            </a:r>
            <a:r>
              <a:rPr lang="en-GB" b="0" dirty="0" smtClean="0"/>
              <a:t> and a wealth of other web services &amp; apps</a:t>
            </a:r>
          </a:p>
        </p:txBody>
      </p:sp>
    </p:spTree>
    <p:extLst>
      <p:ext uri="{BB962C8B-B14F-4D97-AF65-F5344CB8AC3E}">
        <p14:creationId xmlns:p14="http://schemas.microsoft.com/office/powerpoint/2010/main" val="19041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EU Policy : H2020 </a:t>
            </a:r>
            <a:r>
              <a:rPr lang="fr-BE" dirty="0" err="1" smtClean="0"/>
              <a:t>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BE" b="1" dirty="0" err="1" smtClean="0"/>
              <a:t>Pillar</a:t>
            </a:r>
            <a:r>
              <a:rPr lang="fr-BE" b="1" dirty="0" smtClean="0"/>
              <a:t> I - DIGITAL SINGLE MARKET (28 actions)</a:t>
            </a:r>
            <a:endParaRPr lang="fr-BE" dirty="0"/>
          </a:p>
          <a:p>
            <a:pPr lvl="1"/>
            <a:r>
              <a:rPr lang="fr-BE" dirty="0" err="1" smtClean="0"/>
              <a:t>Pillar</a:t>
            </a:r>
            <a:r>
              <a:rPr lang="fr-BE" dirty="0" smtClean="0"/>
              <a:t> II – </a:t>
            </a:r>
            <a:r>
              <a:rPr lang="fr-BE" dirty="0" err="1" smtClean="0"/>
              <a:t>Interoperability</a:t>
            </a:r>
            <a:r>
              <a:rPr lang="fr-BE" dirty="0" smtClean="0"/>
              <a:t> &amp; Standards</a:t>
            </a:r>
          </a:p>
          <a:p>
            <a:pPr lvl="1"/>
            <a:r>
              <a:rPr lang="fr-BE" dirty="0" err="1" smtClean="0"/>
              <a:t>Pillar</a:t>
            </a:r>
            <a:r>
              <a:rPr lang="fr-BE" dirty="0" smtClean="0"/>
              <a:t> III –Trust &amp; Security</a:t>
            </a:r>
          </a:p>
          <a:p>
            <a:pPr lvl="1"/>
            <a:r>
              <a:rPr lang="fr-BE" dirty="0" err="1" smtClean="0"/>
              <a:t>Pillar</a:t>
            </a:r>
            <a:r>
              <a:rPr lang="fr-BE" dirty="0" smtClean="0"/>
              <a:t> IV – </a:t>
            </a:r>
            <a:r>
              <a:rPr lang="fr-BE" dirty="0" err="1" smtClean="0"/>
              <a:t>Fast</a:t>
            </a:r>
            <a:r>
              <a:rPr lang="fr-BE" dirty="0" smtClean="0"/>
              <a:t> and ultra-</a:t>
            </a:r>
            <a:r>
              <a:rPr lang="fr-BE" dirty="0" err="1" smtClean="0"/>
              <a:t>fast</a:t>
            </a:r>
            <a:r>
              <a:rPr lang="fr-BE" dirty="0" smtClean="0"/>
              <a:t> Internet </a:t>
            </a:r>
            <a:r>
              <a:rPr lang="fr-BE" dirty="0" err="1" smtClean="0"/>
              <a:t>access</a:t>
            </a:r>
            <a:endParaRPr lang="fr-BE" dirty="0" smtClean="0"/>
          </a:p>
          <a:p>
            <a:pPr lvl="1"/>
            <a:r>
              <a:rPr lang="fr-BE" dirty="0" err="1" smtClean="0"/>
              <a:t>Pillar</a:t>
            </a:r>
            <a:r>
              <a:rPr lang="fr-BE" dirty="0" smtClean="0"/>
              <a:t> V – </a:t>
            </a:r>
            <a:r>
              <a:rPr lang="fr-BE" dirty="0" err="1" smtClean="0"/>
              <a:t>Research</a:t>
            </a:r>
            <a:r>
              <a:rPr lang="fr-BE" dirty="0" smtClean="0"/>
              <a:t> and Innovation</a:t>
            </a:r>
          </a:p>
          <a:p>
            <a:pPr lvl="1"/>
            <a:r>
              <a:rPr lang="fr-BE" dirty="0" err="1" smtClean="0"/>
              <a:t>Pillar</a:t>
            </a:r>
            <a:r>
              <a:rPr lang="fr-BE" dirty="0" smtClean="0"/>
              <a:t> VI – </a:t>
            </a:r>
            <a:r>
              <a:rPr lang="fr-BE" dirty="0" err="1" smtClean="0"/>
              <a:t>Enhancing</a:t>
            </a:r>
            <a:r>
              <a:rPr lang="fr-BE" dirty="0" smtClean="0"/>
              <a:t> digital </a:t>
            </a:r>
            <a:r>
              <a:rPr lang="fr-BE" dirty="0" err="1" smtClean="0"/>
              <a:t>literacy</a:t>
            </a:r>
            <a:r>
              <a:rPr lang="fr-BE" dirty="0" smtClean="0"/>
              <a:t>, </a:t>
            </a:r>
            <a:r>
              <a:rPr lang="fr-BE" dirty="0" err="1" smtClean="0"/>
              <a:t>skills</a:t>
            </a:r>
            <a:r>
              <a:rPr lang="fr-BE" dirty="0" smtClean="0"/>
              <a:t> and inclusion</a:t>
            </a:r>
          </a:p>
          <a:p>
            <a:pPr lvl="1"/>
            <a:r>
              <a:rPr lang="fr-BE" dirty="0" err="1" smtClean="0"/>
              <a:t>Pillar</a:t>
            </a:r>
            <a:r>
              <a:rPr lang="fr-BE" dirty="0" smtClean="0"/>
              <a:t> VII – ICT –</a:t>
            </a:r>
            <a:r>
              <a:rPr lang="fr-BE" dirty="0" err="1" smtClean="0"/>
              <a:t>enabled</a:t>
            </a:r>
            <a:r>
              <a:rPr lang="fr-BE" dirty="0" smtClean="0"/>
              <a:t> </a:t>
            </a:r>
            <a:r>
              <a:rPr lang="fr-BE" dirty="0" err="1" smtClean="0"/>
              <a:t>benefits</a:t>
            </a:r>
            <a:r>
              <a:rPr lang="fr-BE" dirty="0" smtClean="0"/>
              <a:t> for EU Society</a:t>
            </a:r>
          </a:p>
        </p:txBody>
      </p:sp>
    </p:spTree>
    <p:extLst>
      <p:ext uri="{BB962C8B-B14F-4D97-AF65-F5344CB8AC3E}">
        <p14:creationId xmlns:p14="http://schemas.microsoft.com/office/powerpoint/2010/main" val="1498422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Policy Programme (2015)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BE" b="1" dirty="0" smtClean="0"/>
              <a:t>DIGITAL SINGLE MARKET (2014-2020)</a:t>
            </a:r>
            <a:endParaRPr lang="fr-BE" dirty="0"/>
          </a:p>
          <a:p>
            <a:r>
              <a:rPr lang="fr-BE" dirty="0" smtClean="0"/>
              <a:t>Commission sets out 16 initiatives to </a:t>
            </a:r>
            <a:r>
              <a:rPr lang="fr-BE" dirty="0" err="1" smtClean="0"/>
              <a:t>make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</a:t>
            </a:r>
            <a:r>
              <a:rPr lang="fr-BE" dirty="0" err="1" smtClean="0"/>
              <a:t>happen</a:t>
            </a:r>
            <a:endParaRPr lang="fr-BE" dirty="0" smtClean="0"/>
          </a:p>
          <a:p>
            <a:r>
              <a:rPr lang="fr-BE" dirty="0" err="1" smtClean="0"/>
              <a:t>Three</a:t>
            </a:r>
            <a:r>
              <a:rPr lang="fr-BE" dirty="0" smtClean="0"/>
              <a:t> </a:t>
            </a:r>
            <a:r>
              <a:rPr lang="fr-BE" dirty="0" err="1" smtClean="0"/>
              <a:t>pillars</a:t>
            </a:r>
            <a:r>
              <a:rPr lang="fr-BE" dirty="0" smtClean="0"/>
              <a:t>:</a:t>
            </a:r>
          </a:p>
          <a:p>
            <a:pPr lvl="1"/>
            <a:r>
              <a:rPr lang="fr-BE" dirty="0" smtClean="0"/>
              <a:t>I. </a:t>
            </a:r>
            <a:r>
              <a:rPr lang="fr-BE" dirty="0" err="1" smtClean="0"/>
              <a:t>Better</a:t>
            </a:r>
            <a:r>
              <a:rPr lang="fr-BE" dirty="0" smtClean="0"/>
              <a:t> </a:t>
            </a:r>
            <a:r>
              <a:rPr lang="fr-BE" dirty="0" err="1" smtClean="0"/>
              <a:t>access</a:t>
            </a:r>
            <a:r>
              <a:rPr lang="fr-BE" dirty="0" smtClean="0"/>
              <a:t> for </a:t>
            </a:r>
            <a:r>
              <a:rPr lang="fr-BE" dirty="0" err="1" smtClean="0"/>
              <a:t>consumers</a:t>
            </a:r>
            <a:r>
              <a:rPr lang="fr-BE" dirty="0" smtClean="0"/>
              <a:t> and businesses to digital </a:t>
            </a:r>
            <a:r>
              <a:rPr lang="fr-BE" dirty="0" err="1" smtClean="0"/>
              <a:t>goods</a:t>
            </a:r>
            <a:r>
              <a:rPr lang="fr-BE" dirty="0" smtClean="0"/>
              <a:t> and services </a:t>
            </a:r>
            <a:r>
              <a:rPr lang="fr-BE" dirty="0" err="1" smtClean="0"/>
              <a:t>across</a:t>
            </a:r>
            <a:r>
              <a:rPr lang="fr-BE" dirty="0" smtClean="0"/>
              <a:t> Europe</a:t>
            </a:r>
          </a:p>
          <a:p>
            <a:pPr lvl="1"/>
            <a:r>
              <a:rPr lang="fr-BE" dirty="0" smtClean="0"/>
              <a:t>II. </a:t>
            </a:r>
            <a:r>
              <a:rPr lang="fr-BE" dirty="0" err="1" smtClean="0"/>
              <a:t>Creating</a:t>
            </a:r>
            <a:r>
              <a:rPr lang="fr-BE" dirty="0" smtClean="0"/>
              <a:t> the right conditions for digital networks and services to </a:t>
            </a:r>
            <a:r>
              <a:rPr lang="fr-BE" dirty="0" err="1" smtClean="0"/>
              <a:t>flourish</a:t>
            </a:r>
            <a:endParaRPr lang="fr-BE" dirty="0" smtClean="0"/>
          </a:p>
          <a:p>
            <a:pPr lvl="1"/>
            <a:r>
              <a:rPr lang="fr-BE" dirty="0" smtClean="0"/>
              <a:t>III. </a:t>
            </a:r>
            <a:r>
              <a:rPr lang="fr-BE" dirty="0" err="1" smtClean="0"/>
              <a:t>Maximising</a:t>
            </a:r>
            <a:r>
              <a:rPr lang="fr-BE" dirty="0" smtClean="0"/>
              <a:t> the </a:t>
            </a:r>
            <a:r>
              <a:rPr lang="fr-BE" dirty="0" err="1" smtClean="0"/>
              <a:t>growth</a:t>
            </a:r>
            <a:r>
              <a:rPr lang="fr-BE" dirty="0" smtClean="0"/>
              <a:t> </a:t>
            </a:r>
            <a:r>
              <a:rPr lang="fr-BE" dirty="0" err="1" smtClean="0"/>
              <a:t>potential</a:t>
            </a:r>
            <a:r>
              <a:rPr lang="fr-BE" dirty="0" smtClean="0"/>
              <a:t> of the digital </a:t>
            </a:r>
            <a:r>
              <a:rPr lang="fr-BE" dirty="0" err="1" smtClean="0"/>
              <a:t>economy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271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Investing</a:t>
            </a:r>
            <a:r>
              <a:rPr lang="fr-BE" dirty="0" smtClean="0"/>
              <a:t> in the Digital Single </a:t>
            </a:r>
            <a:r>
              <a:rPr lang="fr-BE" dirty="0" err="1" smtClean="0"/>
              <a:t>Market</a:t>
            </a:r>
            <a:r>
              <a:rPr lang="fr-BE" dirty="0" smtClean="0"/>
              <a:t>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1. European Structural and </a:t>
            </a:r>
            <a:r>
              <a:rPr lang="fr-BE" dirty="0" err="1" smtClean="0"/>
              <a:t>Investment</a:t>
            </a:r>
            <a:r>
              <a:rPr lang="fr-BE" dirty="0" smtClean="0"/>
              <a:t> </a:t>
            </a:r>
            <a:r>
              <a:rPr lang="fr-BE" dirty="0" err="1" smtClean="0"/>
              <a:t>Funds</a:t>
            </a:r>
            <a:endParaRPr lang="fr-BE" dirty="0" smtClean="0"/>
          </a:p>
          <a:p>
            <a:endParaRPr lang="fr-BE" dirty="0" smtClean="0"/>
          </a:p>
          <a:p>
            <a:pPr lvl="1"/>
            <a:r>
              <a:rPr lang="fr-BE" dirty="0" smtClean="0"/>
              <a:t>EUR 14,5 billion: </a:t>
            </a:r>
            <a:r>
              <a:rPr lang="fr-BE" dirty="0" err="1" smtClean="0"/>
              <a:t>Enhancing</a:t>
            </a:r>
            <a:r>
              <a:rPr lang="fr-BE" dirty="0" smtClean="0"/>
              <a:t> </a:t>
            </a:r>
            <a:r>
              <a:rPr lang="fr-BE" dirty="0" err="1" smtClean="0"/>
              <a:t>access</a:t>
            </a:r>
            <a:r>
              <a:rPr lang="fr-BE" dirty="0" smtClean="0"/>
              <a:t> to and use and </a:t>
            </a:r>
            <a:r>
              <a:rPr lang="fr-BE" dirty="0" err="1" smtClean="0"/>
              <a:t>quality</a:t>
            </a:r>
            <a:r>
              <a:rPr lang="fr-BE" dirty="0" smtClean="0"/>
              <a:t> of ICT</a:t>
            </a:r>
          </a:p>
          <a:p>
            <a:pPr lvl="1"/>
            <a:r>
              <a:rPr lang="fr-BE" dirty="0" smtClean="0"/>
              <a:t>EUR 21,4 billion: </a:t>
            </a:r>
            <a:r>
              <a:rPr lang="fr-BE" dirty="0" err="1" smtClean="0"/>
              <a:t>Thematic</a:t>
            </a:r>
            <a:r>
              <a:rPr lang="fr-BE" dirty="0" smtClean="0"/>
              <a:t> objectives</a:t>
            </a:r>
          </a:p>
          <a:p>
            <a:pPr lvl="1"/>
            <a:endParaRPr lang="fr-BE" dirty="0"/>
          </a:p>
          <a:p>
            <a:pPr lvl="1"/>
            <a:r>
              <a:rPr lang="fr-BE" dirty="0" smtClean="0"/>
              <a:t>=&gt;  </a:t>
            </a:r>
            <a:r>
              <a:rPr lang="fr-BE" dirty="0" err="1" smtClean="0"/>
              <a:t>Around</a:t>
            </a:r>
            <a:r>
              <a:rPr lang="fr-BE" dirty="0" smtClean="0"/>
              <a:t> 70% of </a:t>
            </a:r>
            <a:r>
              <a:rPr lang="fr-BE" dirty="0" err="1" smtClean="0"/>
              <a:t>this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expected</a:t>
            </a:r>
            <a:r>
              <a:rPr lang="fr-BE" dirty="0" smtClean="0"/>
              <a:t> to support digital </a:t>
            </a:r>
            <a:r>
              <a:rPr lang="fr-BE" dirty="0" err="1" smtClean="0"/>
              <a:t>growth</a:t>
            </a:r>
            <a:r>
              <a:rPr lang="fr-BE" dirty="0" smtClean="0"/>
              <a:t> in </a:t>
            </a:r>
            <a:r>
              <a:rPr lang="fr-BE" dirty="0" err="1" smtClean="0"/>
              <a:t>SMEs</a:t>
            </a:r>
            <a:r>
              <a:rPr lang="fr-BE" dirty="0" smtClean="0"/>
              <a:t>, e-</a:t>
            </a:r>
            <a:r>
              <a:rPr lang="fr-BE" dirty="0" err="1" smtClean="0"/>
              <a:t>government</a:t>
            </a:r>
            <a:r>
              <a:rPr lang="fr-BE" dirty="0" smtClean="0"/>
              <a:t>, e-inclusion, </a:t>
            </a:r>
            <a:r>
              <a:rPr lang="fr-BE" u="sng" dirty="0" smtClean="0"/>
              <a:t>e-culture, </a:t>
            </a:r>
            <a:r>
              <a:rPr lang="fr-BE" dirty="0" smtClean="0"/>
              <a:t>e-</a:t>
            </a:r>
            <a:r>
              <a:rPr lang="fr-BE" dirty="0" err="1" smtClean="0"/>
              <a:t>health</a:t>
            </a:r>
            <a:r>
              <a:rPr lang="fr-BE" dirty="0" smtClean="0"/>
              <a:t>, e-justice and the </a:t>
            </a:r>
            <a:r>
              <a:rPr lang="fr-BE" dirty="0" err="1" smtClean="0"/>
              <a:t>development</a:t>
            </a:r>
            <a:r>
              <a:rPr lang="fr-BE" dirty="0" smtClean="0"/>
              <a:t> and roll-out of ICT-</a:t>
            </a:r>
            <a:r>
              <a:rPr lang="fr-BE" dirty="0" err="1" smtClean="0"/>
              <a:t>based</a:t>
            </a:r>
            <a:r>
              <a:rPr lang="fr-BE" dirty="0" smtClean="0"/>
              <a:t> innovations.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8273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G7 FLORENCE DECLARATION </a:t>
            </a:r>
            <a:br>
              <a:rPr lang="fr-BE" dirty="0" smtClean="0"/>
            </a:br>
            <a:r>
              <a:rPr lang="fr-BE" dirty="0" smtClean="0"/>
              <a:t>31-03-2017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Culture as an instrument for dialogue </a:t>
            </a:r>
            <a:r>
              <a:rPr lang="fr-BE" dirty="0" err="1" smtClean="0"/>
              <a:t>among</a:t>
            </a:r>
            <a:r>
              <a:rPr lang="fr-BE" dirty="0" smtClean="0"/>
              <a:t> peoples</a:t>
            </a:r>
            <a:endParaRPr lang="fr-BE" dirty="0"/>
          </a:p>
          <a:p>
            <a:pPr lvl="1"/>
            <a:r>
              <a:rPr lang="fr-BE" dirty="0" smtClean="0"/>
              <a:t>"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reaffirm</a:t>
            </a:r>
            <a:r>
              <a:rPr lang="fr-BE" dirty="0" smtClean="0"/>
              <a:t> </a:t>
            </a:r>
            <a:r>
              <a:rPr lang="fr-BE" dirty="0" err="1" smtClean="0"/>
              <a:t>our</a:t>
            </a:r>
            <a:r>
              <a:rPr lang="fr-BE" dirty="0" smtClean="0"/>
              <a:t> </a:t>
            </a:r>
            <a:r>
              <a:rPr lang="fr-BE" dirty="0" err="1" smtClean="0"/>
              <a:t>belief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cultural </a:t>
            </a:r>
            <a:r>
              <a:rPr lang="fr-BE" dirty="0" err="1" smtClean="0"/>
              <a:t>heritage</a:t>
            </a:r>
            <a:r>
              <a:rPr lang="fr-BE" dirty="0" smtClean="0"/>
              <a:t>, in all </a:t>
            </a:r>
            <a:r>
              <a:rPr lang="fr-BE" dirty="0" err="1" smtClean="0"/>
              <a:t>its</a:t>
            </a:r>
            <a:r>
              <a:rPr lang="fr-BE" dirty="0" smtClean="0"/>
              <a:t> </a:t>
            </a:r>
            <a:r>
              <a:rPr lang="fr-BE" dirty="0" err="1" smtClean="0"/>
              <a:t>forms</a:t>
            </a:r>
            <a:r>
              <a:rPr lang="fr-BE" dirty="0" smtClean="0"/>
              <a:t>, tangible and intangible, </a:t>
            </a:r>
            <a:r>
              <a:rPr lang="fr-BE" dirty="0" err="1" smtClean="0"/>
              <a:t>movable</a:t>
            </a:r>
            <a:r>
              <a:rPr lang="fr-BE" dirty="0" smtClean="0"/>
              <a:t> and </a:t>
            </a:r>
            <a:r>
              <a:rPr lang="fr-BE" dirty="0" err="1" smtClean="0"/>
              <a:t>immovable</a:t>
            </a:r>
            <a:r>
              <a:rPr lang="fr-BE" dirty="0" smtClean="0"/>
              <a:t>, </a:t>
            </a:r>
            <a:r>
              <a:rPr lang="fr-BE" dirty="0" err="1" smtClean="0"/>
              <a:t>being</a:t>
            </a:r>
            <a:r>
              <a:rPr lang="fr-BE" dirty="0" smtClean="0"/>
              <a:t> an </a:t>
            </a:r>
            <a:r>
              <a:rPr lang="fr-BE" dirty="0" err="1" smtClean="0"/>
              <a:t>extraordinary</a:t>
            </a:r>
            <a:r>
              <a:rPr lang="fr-BE" dirty="0" smtClean="0"/>
              <a:t> </a:t>
            </a:r>
            <a:r>
              <a:rPr lang="fr-BE" dirty="0" err="1" smtClean="0"/>
              <a:t>link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past</a:t>
            </a:r>
            <a:r>
              <a:rPr lang="fr-BE" dirty="0" smtClean="0"/>
              <a:t>, </a:t>
            </a:r>
            <a:r>
              <a:rPr lang="fr-BE" dirty="0" err="1" smtClean="0"/>
              <a:t>present</a:t>
            </a:r>
            <a:r>
              <a:rPr lang="fr-BE" dirty="0" smtClean="0"/>
              <a:t> and future of </a:t>
            </a:r>
            <a:r>
              <a:rPr lang="fr-BE" dirty="0" err="1" smtClean="0"/>
              <a:t>mankind</a:t>
            </a:r>
            <a:r>
              <a:rPr lang="fr-BE" dirty="0" smtClean="0"/>
              <a:t>:</a:t>
            </a:r>
          </a:p>
          <a:p>
            <a:pPr lvl="2"/>
            <a:r>
              <a:rPr lang="fr-BE" sz="2000" dirty="0" smtClean="0"/>
              <a:t>C) </a:t>
            </a:r>
            <a:r>
              <a:rPr lang="fr-BE" sz="2000" dirty="0" err="1" smtClean="0"/>
              <a:t>is</a:t>
            </a:r>
            <a:r>
              <a:rPr lang="fr-BE" sz="2000" dirty="0" smtClean="0"/>
              <a:t> </a:t>
            </a:r>
            <a:r>
              <a:rPr lang="fr-BE" sz="2000" dirty="0" err="1" smtClean="0"/>
              <a:t>both</a:t>
            </a:r>
            <a:r>
              <a:rPr lang="fr-BE" sz="2000" dirty="0" smtClean="0"/>
              <a:t> a driver and a </a:t>
            </a:r>
            <a:r>
              <a:rPr lang="fr-BE" sz="2000" dirty="0" err="1" smtClean="0"/>
              <a:t>subject</a:t>
            </a:r>
            <a:r>
              <a:rPr lang="fr-BE" sz="2000" dirty="0" smtClean="0"/>
              <a:t> of the </a:t>
            </a:r>
            <a:r>
              <a:rPr lang="fr-BE" sz="2000" dirty="0" err="1" smtClean="0"/>
              <a:t>most</a:t>
            </a:r>
            <a:r>
              <a:rPr lang="fr-BE" sz="2000" dirty="0" smtClean="0"/>
              <a:t> </a:t>
            </a:r>
            <a:r>
              <a:rPr lang="fr-BE" sz="2000" dirty="0" err="1" smtClean="0"/>
              <a:t>advanced</a:t>
            </a:r>
            <a:r>
              <a:rPr lang="fr-BE" sz="2000" dirty="0" smtClean="0"/>
              <a:t> technologies and a </a:t>
            </a:r>
            <a:r>
              <a:rPr lang="fr-BE" sz="2000" dirty="0" err="1" smtClean="0"/>
              <a:t>context</a:t>
            </a:r>
            <a:r>
              <a:rPr lang="fr-BE" sz="2000" dirty="0" smtClean="0"/>
              <a:t> for </a:t>
            </a:r>
            <a:r>
              <a:rPr lang="fr-BE" sz="2000" dirty="0" err="1" smtClean="0"/>
              <a:t>measuring</a:t>
            </a:r>
            <a:r>
              <a:rPr lang="fr-BE" sz="2000" dirty="0" smtClean="0"/>
              <a:t> the </a:t>
            </a:r>
            <a:r>
              <a:rPr lang="fr-BE" sz="2000" dirty="0" err="1" smtClean="0"/>
              <a:t>potentials</a:t>
            </a:r>
            <a:r>
              <a:rPr lang="fr-BE" sz="2000" dirty="0" smtClean="0"/>
              <a:t> and </a:t>
            </a:r>
            <a:r>
              <a:rPr lang="fr-BE" sz="2000" dirty="0" err="1" smtClean="0"/>
              <a:t>opportunities</a:t>
            </a:r>
            <a:r>
              <a:rPr lang="fr-BE" sz="2000" dirty="0" smtClean="0"/>
              <a:t> </a:t>
            </a:r>
            <a:r>
              <a:rPr lang="fr-BE" sz="2000" dirty="0" err="1" smtClean="0"/>
              <a:t>generated</a:t>
            </a:r>
            <a:r>
              <a:rPr lang="fr-BE" sz="2000" dirty="0" smtClean="0"/>
              <a:t> by the digital </a:t>
            </a:r>
            <a:r>
              <a:rPr lang="fr-BE" sz="2000" dirty="0" err="1" smtClean="0"/>
              <a:t>era</a:t>
            </a:r>
            <a:r>
              <a:rPr lang="fr-BE" sz="2000" dirty="0" smtClean="0"/>
              <a:t>"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7410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Investing</a:t>
            </a:r>
            <a:r>
              <a:rPr lang="fr-BE" dirty="0" smtClean="0"/>
              <a:t> in the Digital Single </a:t>
            </a:r>
            <a:r>
              <a:rPr lang="fr-BE" dirty="0" err="1" smtClean="0"/>
              <a:t>Market</a:t>
            </a:r>
            <a:r>
              <a:rPr lang="fr-BE" dirty="0" smtClean="0"/>
              <a:t>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2. </a:t>
            </a:r>
            <a:r>
              <a:rPr lang="fr-BE" dirty="0" err="1" smtClean="0"/>
              <a:t>Connecting</a:t>
            </a:r>
            <a:r>
              <a:rPr lang="fr-BE" dirty="0" smtClean="0"/>
              <a:t> Europe </a:t>
            </a:r>
            <a:r>
              <a:rPr lang="fr-BE" dirty="0" err="1" smtClean="0"/>
              <a:t>Facility</a:t>
            </a:r>
            <a:r>
              <a:rPr lang="fr-BE" dirty="0" smtClean="0"/>
              <a:t> (CEF)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EUR 1 billion for 2014-2020 (</a:t>
            </a:r>
            <a:r>
              <a:rPr lang="fr-BE" dirty="0" err="1" smtClean="0"/>
              <a:t>Multiannual</a:t>
            </a:r>
            <a:r>
              <a:rPr lang="fr-BE" dirty="0" smtClean="0"/>
              <a:t> Financial Framework </a:t>
            </a:r>
            <a:r>
              <a:rPr lang="fr-BE" dirty="0" err="1" smtClean="0"/>
              <a:t>proposed</a:t>
            </a:r>
            <a:r>
              <a:rPr lang="fr-BE" dirty="0" smtClean="0"/>
              <a:t> EUR 9.2 billion).</a:t>
            </a:r>
          </a:p>
          <a:p>
            <a:pPr lvl="1"/>
            <a:r>
              <a:rPr lang="fr-BE" dirty="0" smtClean="0"/>
              <a:t>=&gt; EUR 850 million for </a:t>
            </a:r>
            <a:r>
              <a:rPr lang="fr-BE" dirty="0" err="1" smtClean="0"/>
              <a:t>pan-European</a:t>
            </a:r>
            <a:r>
              <a:rPr lang="fr-BE" dirty="0" smtClean="0"/>
              <a:t> </a:t>
            </a:r>
            <a:r>
              <a:rPr lang="fr-BE" dirty="0" err="1" smtClean="0"/>
              <a:t>projects</a:t>
            </a:r>
            <a:r>
              <a:rPr lang="fr-BE" dirty="0" smtClean="0"/>
              <a:t>    (e-</a:t>
            </a:r>
            <a:r>
              <a:rPr lang="fr-BE" dirty="0" err="1" smtClean="0"/>
              <a:t>government</a:t>
            </a:r>
            <a:r>
              <a:rPr lang="fr-BE" dirty="0" smtClean="0"/>
              <a:t>, e-</a:t>
            </a:r>
            <a:r>
              <a:rPr lang="fr-BE" dirty="0" err="1" smtClean="0"/>
              <a:t>procurement</a:t>
            </a:r>
            <a:r>
              <a:rPr lang="fr-BE" dirty="0" smtClean="0"/>
              <a:t>, e-</a:t>
            </a:r>
            <a:r>
              <a:rPr lang="fr-BE" dirty="0" err="1" smtClean="0"/>
              <a:t>health</a:t>
            </a:r>
            <a:r>
              <a:rPr lang="fr-BE" dirty="0" smtClean="0"/>
              <a:t>, …)</a:t>
            </a:r>
          </a:p>
          <a:p>
            <a:pPr lvl="2"/>
            <a:r>
              <a:rPr lang="fr-BE" dirty="0"/>
              <a:t>	</a:t>
            </a:r>
            <a:r>
              <a:rPr lang="fr-BE" sz="1800" dirty="0" smtClean="0"/>
              <a:t>as EUROPEANA</a:t>
            </a:r>
          </a:p>
          <a:p>
            <a:pPr lvl="1"/>
            <a:r>
              <a:rPr lang="fr-BE" dirty="0" smtClean="0"/>
              <a:t>=&gt; EUR 150 million for </a:t>
            </a:r>
            <a:r>
              <a:rPr lang="fr-BE" dirty="0" err="1" smtClean="0"/>
              <a:t>broadband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211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CEF </a:t>
            </a:r>
            <a:r>
              <a:rPr lang="fr-BE" dirty="0" err="1" smtClean="0"/>
              <a:t>funding</a:t>
            </a:r>
            <a:r>
              <a:rPr lang="fr-BE" dirty="0" smtClean="0"/>
              <a:t> for Digital Service Infrastructures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Two</a:t>
            </a:r>
            <a:r>
              <a:rPr lang="fr-BE" dirty="0" smtClean="0"/>
              <a:t> types of supports:</a:t>
            </a:r>
          </a:p>
          <a:p>
            <a:r>
              <a:rPr lang="fr-BE" dirty="0"/>
              <a:t>CORE SERVICE PLATFORM</a:t>
            </a:r>
          </a:p>
          <a:p>
            <a:pPr lvl="1"/>
            <a:r>
              <a:rPr lang="fr-BE" dirty="0"/>
              <a:t>Central hubs of digital service infrastructures </a:t>
            </a:r>
            <a:r>
              <a:rPr lang="fr-BE" dirty="0" err="1"/>
              <a:t>aiming</a:t>
            </a:r>
            <a:r>
              <a:rPr lang="fr-BE" dirty="0"/>
              <a:t> to </a:t>
            </a:r>
            <a:r>
              <a:rPr lang="fr-BE" dirty="0" err="1"/>
              <a:t>ensure</a:t>
            </a:r>
            <a:r>
              <a:rPr lang="fr-BE" dirty="0"/>
              <a:t> </a:t>
            </a:r>
            <a:r>
              <a:rPr lang="fr-BE" dirty="0" err="1"/>
              <a:t>trans</a:t>
            </a:r>
            <a:r>
              <a:rPr lang="fr-BE" dirty="0"/>
              <a:t>-European </a:t>
            </a:r>
            <a:r>
              <a:rPr lang="fr-BE" dirty="0" err="1"/>
              <a:t>connectivity</a:t>
            </a:r>
            <a:r>
              <a:rPr lang="fr-BE" dirty="0"/>
              <a:t>, </a:t>
            </a:r>
            <a:r>
              <a:rPr lang="fr-BE" dirty="0" err="1"/>
              <a:t>access</a:t>
            </a:r>
            <a:r>
              <a:rPr lang="fr-BE" dirty="0"/>
              <a:t> and </a:t>
            </a:r>
            <a:r>
              <a:rPr lang="fr-BE" dirty="0" err="1" smtClean="0"/>
              <a:t>interoperability</a:t>
            </a:r>
            <a:r>
              <a:rPr lang="fr-BE" dirty="0" smtClean="0"/>
              <a:t> = 100% </a:t>
            </a:r>
            <a:r>
              <a:rPr lang="fr-BE" dirty="0" err="1" smtClean="0"/>
              <a:t>funding</a:t>
            </a:r>
            <a:endParaRPr lang="fr-BE" dirty="0" smtClean="0"/>
          </a:p>
          <a:p>
            <a:pPr lvl="1"/>
            <a:endParaRPr lang="fr-BE" dirty="0"/>
          </a:p>
          <a:p>
            <a:r>
              <a:rPr lang="fr-BE" dirty="0"/>
              <a:t>GENERIC SERVICE</a:t>
            </a:r>
          </a:p>
          <a:p>
            <a:pPr lvl="1"/>
            <a:r>
              <a:rPr lang="fr-BE" dirty="0"/>
              <a:t>Gateway services </a:t>
            </a:r>
            <a:r>
              <a:rPr lang="fr-BE" dirty="0" err="1"/>
              <a:t>linking</a:t>
            </a:r>
            <a:r>
              <a:rPr lang="fr-BE" dirty="0"/>
              <a:t> national infrastructures to the </a:t>
            </a:r>
            <a:r>
              <a:rPr lang="fr-BE" dirty="0" err="1"/>
              <a:t>core</a:t>
            </a:r>
            <a:r>
              <a:rPr lang="fr-BE" dirty="0"/>
              <a:t> service </a:t>
            </a:r>
            <a:r>
              <a:rPr lang="fr-BE" dirty="0" err="1" smtClean="0"/>
              <a:t>platform</a:t>
            </a:r>
            <a:r>
              <a:rPr lang="en-GB" dirty="0" smtClean="0"/>
              <a:t> </a:t>
            </a:r>
            <a:r>
              <a:rPr lang="fr-BE" dirty="0" smtClean="0"/>
              <a:t>= 75% </a:t>
            </a:r>
            <a:r>
              <a:rPr lang="fr-BE" dirty="0" err="1" smtClean="0"/>
              <a:t>funding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447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New call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2017 CEF TELECOM CALL – EUROPEANA (CEF-TC-2017-3)</a:t>
            </a:r>
          </a:p>
          <a:p>
            <a:endParaRPr lang="fr-BE" dirty="0"/>
          </a:p>
          <a:p>
            <a:pPr lvl="1"/>
            <a:r>
              <a:rPr lang="fr-BE" dirty="0" smtClean="0"/>
              <a:t>2 Mi €</a:t>
            </a:r>
          </a:p>
          <a:p>
            <a:pPr lvl="1"/>
            <a:r>
              <a:rPr lang="fr-BE" dirty="0" smtClean="0"/>
              <a:t>Open on 28 June 2017</a:t>
            </a:r>
          </a:p>
          <a:p>
            <a:pPr lvl="1"/>
            <a:r>
              <a:rPr lang="fr-BE" dirty="0" smtClean="0"/>
              <a:t>Deadline 28 </a:t>
            </a:r>
            <a:r>
              <a:rPr lang="fr-BE" dirty="0" err="1" smtClean="0"/>
              <a:t>November</a:t>
            </a:r>
            <a:r>
              <a:rPr lang="fr-BE" dirty="0" smtClean="0"/>
              <a:t> 2017</a:t>
            </a:r>
          </a:p>
          <a:p>
            <a:pPr lvl="1"/>
            <a:endParaRPr lang="fr-BE" dirty="0"/>
          </a:p>
          <a:p>
            <a:pPr lvl="1"/>
            <a:r>
              <a:rPr lang="fr-BE" dirty="0" smtClean="0"/>
              <a:t>Virtual </a:t>
            </a:r>
            <a:r>
              <a:rPr lang="fr-BE" dirty="0" err="1" smtClean="0"/>
              <a:t>Infoday</a:t>
            </a:r>
            <a:r>
              <a:rPr lang="fr-BE" dirty="0" smtClean="0"/>
              <a:t>: 12 </a:t>
            </a:r>
            <a:r>
              <a:rPr lang="fr-BE" dirty="0" err="1" smtClean="0"/>
              <a:t>September</a:t>
            </a:r>
            <a:r>
              <a:rPr lang="fr-BE" dirty="0" smtClean="0"/>
              <a:t> 2017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470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Investing</a:t>
            </a:r>
            <a:r>
              <a:rPr lang="fr-BE" dirty="0" smtClean="0"/>
              <a:t> in the Digital Single </a:t>
            </a:r>
            <a:r>
              <a:rPr lang="fr-BE" dirty="0" err="1" smtClean="0"/>
              <a:t>Market</a:t>
            </a:r>
            <a:r>
              <a:rPr lang="fr-BE" dirty="0" smtClean="0"/>
              <a:t> (3)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3. HORIZON 2020, COSME and ERASMUS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H2020 : 12,5 billion to ICT </a:t>
            </a:r>
            <a:r>
              <a:rPr lang="fr-BE" dirty="0" err="1" smtClean="0"/>
              <a:t>research</a:t>
            </a:r>
            <a:r>
              <a:rPr lang="fr-BE" dirty="0" smtClean="0"/>
              <a:t> and innovation</a:t>
            </a:r>
            <a:endParaRPr lang="en-GB" dirty="0" smtClean="0"/>
          </a:p>
          <a:p>
            <a:pPr lvl="1"/>
            <a:endParaRPr lang="fr-BE" dirty="0"/>
          </a:p>
          <a:p>
            <a:pPr lvl="1"/>
            <a:r>
              <a:rPr lang="fr-BE" dirty="0" smtClean="0"/>
              <a:t>ICT in Science, ICT in </a:t>
            </a:r>
            <a:r>
              <a:rPr lang="fr-BE" dirty="0" err="1" smtClean="0"/>
              <a:t>industrial</a:t>
            </a:r>
            <a:r>
              <a:rPr lang="fr-BE" dirty="0" smtClean="0"/>
              <a:t> leadership and ICT in </a:t>
            </a:r>
            <a:r>
              <a:rPr lang="fr-BE" dirty="0" err="1" smtClean="0"/>
              <a:t>societal</a:t>
            </a:r>
            <a:r>
              <a:rPr lang="fr-BE" dirty="0" smtClean="0"/>
              <a:t> challenges</a:t>
            </a:r>
          </a:p>
        </p:txBody>
      </p:sp>
    </p:spTree>
    <p:extLst>
      <p:ext uri="{BB962C8B-B14F-4D97-AF65-F5344CB8AC3E}">
        <p14:creationId xmlns:p14="http://schemas.microsoft.com/office/powerpoint/2010/main" val="1928225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Investing</a:t>
            </a:r>
            <a:r>
              <a:rPr lang="fr-BE" dirty="0" smtClean="0"/>
              <a:t> in the Digital Single </a:t>
            </a:r>
            <a:r>
              <a:rPr lang="fr-BE" dirty="0" err="1" smtClean="0"/>
              <a:t>Market</a:t>
            </a:r>
            <a:r>
              <a:rPr lang="fr-BE" dirty="0" smtClean="0"/>
              <a:t>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Other</a:t>
            </a:r>
            <a:r>
              <a:rPr lang="fr-BE" dirty="0" smtClean="0"/>
              <a:t> </a:t>
            </a:r>
            <a:r>
              <a:rPr lang="fr-BE" dirty="0" err="1" smtClean="0"/>
              <a:t>funding</a:t>
            </a:r>
            <a:r>
              <a:rPr lang="fr-BE" dirty="0" smtClean="0"/>
              <a:t>: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European </a:t>
            </a:r>
            <a:r>
              <a:rPr lang="fr-BE" dirty="0" err="1" smtClean="0"/>
              <a:t>Fund</a:t>
            </a:r>
            <a:r>
              <a:rPr lang="fr-BE" dirty="0" smtClean="0"/>
              <a:t> for </a:t>
            </a:r>
            <a:r>
              <a:rPr lang="fr-BE" dirty="0" err="1" smtClean="0"/>
              <a:t>Strategic</a:t>
            </a:r>
            <a:r>
              <a:rPr lang="fr-BE" dirty="0" smtClean="0"/>
              <a:t> </a:t>
            </a:r>
            <a:r>
              <a:rPr lang="fr-BE" dirty="0" err="1" smtClean="0"/>
              <a:t>Investment</a:t>
            </a:r>
            <a:r>
              <a:rPr lang="fr-BE" dirty="0" smtClean="0"/>
              <a:t> (EFSI) – Project  pipe-line: "</a:t>
            </a:r>
            <a:r>
              <a:rPr lang="fr-BE" dirty="0" err="1" smtClean="0"/>
              <a:t>Knowledge</a:t>
            </a:r>
            <a:r>
              <a:rPr lang="fr-BE" dirty="0" smtClean="0"/>
              <a:t>, Innovation and the Digital </a:t>
            </a:r>
            <a:r>
              <a:rPr lang="fr-BE" dirty="0" err="1" smtClean="0"/>
              <a:t>Economy</a:t>
            </a:r>
            <a:r>
              <a:rPr lang="fr-BE" dirty="0" smtClean="0"/>
              <a:t>"=&gt; Allocation not </a:t>
            </a:r>
            <a:r>
              <a:rPr lang="fr-BE" dirty="0" err="1" smtClean="0"/>
              <a:t>yet</a:t>
            </a:r>
            <a:r>
              <a:rPr lang="fr-BE" dirty="0" smtClean="0"/>
              <a:t> </a:t>
            </a:r>
            <a:r>
              <a:rPr lang="fr-BE" dirty="0" err="1" smtClean="0"/>
              <a:t>provided</a:t>
            </a:r>
            <a:r>
              <a:rPr lang="fr-BE" dirty="0" smtClean="0"/>
              <a:t>.</a:t>
            </a:r>
          </a:p>
          <a:p>
            <a:pPr lvl="1"/>
            <a:endParaRPr lang="fr-BE" dirty="0"/>
          </a:p>
          <a:p>
            <a:pPr lvl="1"/>
            <a:r>
              <a:rPr lang="fr-BE" dirty="0" smtClean="0"/>
              <a:t>European </a:t>
            </a:r>
            <a:r>
              <a:rPr lang="fr-BE" dirty="0" err="1" smtClean="0"/>
              <a:t>Invest</a:t>
            </a:r>
            <a:r>
              <a:rPr lang="fr-BE" dirty="0" smtClean="0"/>
              <a:t> Bank (EIB) =&gt; EUR 16.1 billion: "</a:t>
            </a:r>
            <a:r>
              <a:rPr lang="fr-BE" dirty="0" err="1" smtClean="0"/>
              <a:t>knowledge</a:t>
            </a:r>
            <a:r>
              <a:rPr lang="fr-BE" dirty="0" smtClean="0"/>
              <a:t> </a:t>
            </a:r>
            <a:r>
              <a:rPr lang="fr-BE" dirty="0" err="1" smtClean="0"/>
              <a:t>economy</a:t>
            </a:r>
            <a:r>
              <a:rPr lang="fr-BE" dirty="0" smtClean="0"/>
              <a:t>"</a:t>
            </a:r>
          </a:p>
          <a:p>
            <a:pPr lvl="1"/>
            <a:endParaRPr lang="fr-BE" dirty="0"/>
          </a:p>
          <a:p>
            <a:pPr lvl="1"/>
            <a:r>
              <a:rPr lang="fr-BE" dirty="0" smtClean="0"/>
              <a:t>European </a:t>
            </a:r>
            <a:r>
              <a:rPr lang="fr-BE" dirty="0" err="1" smtClean="0"/>
              <a:t>Investment</a:t>
            </a:r>
            <a:r>
              <a:rPr lang="fr-BE" dirty="0" smtClean="0"/>
              <a:t> </a:t>
            </a:r>
            <a:r>
              <a:rPr lang="fr-BE" dirty="0" err="1" smtClean="0"/>
              <a:t>Fund</a:t>
            </a:r>
            <a:r>
              <a:rPr lang="fr-BE" dirty="0" smtClean="0"/>
              <a:t> (EIF) =&gt; EUR 9.2 billion: ICT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5899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229600" cy="936625"/>
          </a:xfrm>
        </p:spPr>
        <p:txBody>
          <a:bodyPr/>
          <a:lstStyle/>
          <a:p>
            <a:r>
              <a:rPr lang="en-GB" dirty="0" smtClean="0"/>
              <a:t>EC funding instruments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628800"/>
            <a:ext cx="6660646" cy="499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3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229600" cy="936625"/>
          </a:xfrm>
        </p:spPr>
        <p:txBody>
          <a:bodyPr/>
          <a:lstStyle/>
          <a:p>
            <a:r>
              <a:rPr lang="en-GB" dirty="0" smtClean="0"/>
              <a:t>	Instruments H2020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5805264"/>
            <a:ext cx="8229600" cy="3633788"/>
          </a:xfrm>
        </p:spPr>
        <p:txBody>
          <a:bodyPr/>
          <a:lstStyle/>
          <a:p>
            <a:pPr marL="0" indent="0">
              <a:buNone/>
            </a:pPr>
            <a:endParaRPr lang="es-ES" sz="1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908720"/>
            <a:ext cx="8568952" cy="5073821"/>
          </a:xfrm>
          <a:prstGeom prst="rect">
            <a:avLst/>
          </a:prstGeom>
        </p:spPr>
        <p:txBody>
          <a:bodyPr lIns="80119" tIns="40060" rIns="80119" bIns="40060"/>
          <a:lstStyle>
            <a:lvl1pPr marL="339725" indent="-339725" algn="l" defTabSz="447675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2575" algn="l" defTabSz="447675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39825" indent="-225425" algn="l" defTabSz="447675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597025" indent="-225425" algn="l" defTabSz="44767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4225" indent="-225425" algn="l" defTabSz="447675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456424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857017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257611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658205" indent="-228116" algn="l" defTabSz="449279" rtl="0" eaLnBrk="0" fontAlgn="base" hangingPunct="0">
              <a:spcBef>
                <a:spcPts val="504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39725" marR="0" lvl="0" indent="-339725" algn="l" defTabSz="447675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fr-BE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39725" marR="0" lvl="0" indent="-339725" algn="l" defTabSz="447675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39725" marR="0" lvl="0" indent="-339725" algn="l" defTabSz="447675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39725" marR="0" lvl="0" indent="-339725" algn="l" defTabSz="447675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BE" sz="1800" b="0" kern="0" dirty="0" smtClean="0"/>
              <a:t>EXAMPLES</a:t>
            </a:r>
            <a:r>
              <a:rPr lang="fr-BE" sz="1800" b="0" kern="0" dirty="0" smtClean="0"/>
              <a:t>: </a:t>
            </a:r>
            <a:r>
              <a:rPr lang="fr-BE" sz="1800" b="0" kern="0" dirty="0" err="1" smtClean="0"/>
              <a:t>Industrial</a:t>
            </a:r>
            <a:r>
              <a:rPr lang="fr-BE" sz="1800" b="0" kern="0" dirty="0" smtClean="0"/>
              <a:t> Leadership – </a:t>
            </a:r>
            <a:r>
              <a:rPr lang="fr-BE" sz="1800" b="0" kern="0" dirty="0" err="1" smtClean="0"/>
              <a:t>Societal</a:t>
            </a:r>
            <a:r>
              <a:rPr lang="fr-BE" sz="1800" b="0" kern="0" dirty="0" smtClean="0"/>
              <a:t> Challenges</a:t>
            </a:r>
            <a:endParaRPr kumimoji="0" lang="fr-B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39725" marR="0" lvl="0" indent="-339725" algn="l" defTabSz="447675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LEIT ICT-18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: </a:t>
            </a:r>
            <a:r>
              <a:rPr kumimoji="0" lang="en-GB" sz="1800" b="0" i="0" u="none" strike="noStrike" kern="0" cap="none" spc="0" normalizeH="0" baseline="0" noProof="0" dirty="0" smtClean="0">
                <a:ln w="1905"/>
                <a:solidFill>
                  <a:srgbClr val="2D5EC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Support the growth of ICT innovative Creative SMEs 															</a:t>
            </a:r>
          </a:p>
          <a:p>
            <a:pPr marL="339725" marR="0" lvl="0" indent="-339725" algn="l" defTabSz="447675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1000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LEIT ICT-20:</a:t>
            </a:r>
            <a:r>
              <a:rPr kumimoji="0" lang="en-GB" sz="1800" b="0" i="0" u="none" strike="noStrike" kern="0" cap="none" spc="0" normalizeH="0" baseline="0" noProof="0" dirty="0" smtClean="0">
                <a:ln w="1905"/>
                <a:solidFill>
                  <a:srgbClr val="2D5EC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Tools</a:t>
            </a:r>
            <a:r>
              <a:rPr kumimoji="0" lang="en-GB" sz="1800" b="0" i="0" u="none" strike="noStrike" kern="0" cap="none" spc="0" normalizeH="0" noProof="0" dirty="0" smtClean="0">
                <a:ln w="1905"/>
                <a:solidFill>
                  <a:srgbClr val="2D5EC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for smart digital content in the creatives industries</a:t>
            </a:r>
            <a:r>
              <a:rPr kumimoji="0" lang="en-GB" sz="1800" b="0" i="0" u="none" strike="noStrike" kern="0" cap="none" spc="0" normalizeH="0" baseline="0" noProof="0" dirty="0" smtClean="0">
                <a:ln w="1905"/>
                <a:solidFill>
                  <a:srgbClr val="2D5EC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																		</a:t>
            </a:r>
          </a:p>
          <a:p>
            <a:pPr marL="339725" marR="0" lvl="0" indent="-339725" algn="l" defTabSz="44767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 REFLECTIVE 7: </a:t>
            </a:r>
            <a:r>
              <a:rPr kumimoji="0" lang="en-GB" sz="1800" b="0" i="0" u="none" strike="noStrike" kern="0" cap="none" spc="0" normalizeH="0" baseline="0" noProof="0" dirty="0" smtClean="0">
                <a:ln w="1905"/>
                <a:solidFill>
                  <a:srgbClr val="2D5EC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Advanced 3D modelling for accessing and understanding European cultural assets				</a:t>
            </a:r>
            <a:endParaRPr kumimoji="0" lang="fr-BE" sz="1800" b="0" i="0" u="none" strike="noStrike" kern="0" cap="none" spc="0" normalizeH="0" baseline="0" noProof="0" dirty="0" smtClean="0">
              <a:ln w="1905"/>
              <a:solidFill>
                <a:srgbClr val="2D5EC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  <a:p>
            <a:pPr marL="339725" marR="0" lvl="0" indent="-339725" algn="l" defTabSz="44767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fr-BE" sz="1800" b="0" kern="0" dirty="0">
              <a:ln w="1905"/>
              <a:solidFill>
                <a:srgbClr val="2D5EC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39725" marR="0" lvl="0" indent="-339725" algn="l" defTabSz="44767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SC REFLECTIVE 6: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 w="1905"/>
                <a:solidFill>
                  <a:srgbClr val="2D5EC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Innovation ecosystems of digital cultural assets</a:t>
            </a:r>
          </a:p>
          <a:p>
            <a:pPr marL="339725" marR="0" lvl="0" indent="-339725" algn="l" defTabSz="447675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fr-BE" sz="1800" b="0" i="0" u="none" strike="noStrike" kern="0" cap="none" spc="0" normalizeH="0" baseline="0" noProof="0" dirty="0" smtClean="0">
                <a:ln w="1905"/>
                <a:solidFill>
                  <a:srgbClr val="2D5EC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															</a:t>
            </a:r>
            <a:endParaRPr kumimoji="0" lang="en-GB" sz="1800" b="0" i="0" u="none" strike="noStrike" kern="0" cap="none" spc="0" normalizeH="0" baseline="0" noProof="0" dirty="0">
              <a:ln w="1905"/>
              <a:solidFill>
                <a:srgbClr val="2D5EC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799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H2020? 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ec.europa.eu/programmes/horizon2020/en/what-horizon-2020</a:t>
            </a:r>
            <a:endParaRPr lang="en-GB" dirty="0"/>
          </a:p>
          <a:p>
            <a:r>
              <a:rPr lang="en-GB" dirty="0"/>
              <a:t>Type of action in H2020</a:t>
            </a:r>
            <a:r>
              <a:rPr lang="en-GB" dirty="0" smtClean="0"/>
              <a:t>: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http://ec.europa.eu/research/participants/data/ref/h2020/wp/2014_2015/annexes/h2020-wp1415-annex-d-ia_en.pdf </a:t>
            </a:r>
          </a:p>
        </p:txBody>
      </p:sp>
    </p:spTree>
    <p:extLst>
      <p:ext uri="{BB962C8B-B14F-4D97-AF65-F5344CB8AC3E}">
        <p14:creationId xmlns:p14="http://schemas.microsoft.com/office/powerpoint/2010/main" val="3887878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H2020 - Calls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/>
              <a:t>ICT-20-2017 –</a:t>
            </a:r>
            <a:r>
              <a:rPr lang="fr-BE" sz="1800" dirty="0" smtClean="0"/>
              <a:t>RIA-  </a:t>
            </a:r>
            <a:r>
              <a:rPr lang="en-GB" sz="1800" b="1" i="1" dirty="0">
                <a:solidFill>
                  <a:schemeClr val="accent2">
                    <a:lumMod val="75000"/>
                  </a:schemeClr>
                </a:solidFill>
              </a:rPr>
              <a:t>Tools for smart digital content in the creative </a:t>
            </a:r>
            <a:r>
              <a:rPr lang="en-GB" sz="1800" b="1" i="1" dirty="0" smtClean="0">
                <a:solidFill>
                  <a:schemeClr val="accent2">
                    <a:lumMod val="75000"/>
                  </a:schemeClr>
                </a:solidFill>
              </a:rPr>
              <a:t>industries</a:t>
            </a:r>
          </a:p>
          <a:p>
            <a:r>
              <a:rPr lang="fr-BE" sz="1800" dirty="0"/>
              <a:t>CULT-COOP-03-2017 – </a:t>
            </a:r>
            <a:r>
              <a:rPr lang="fr-BE" sz="1800" dirty="0" smtClean="0"/>
              <a:t>RIA - </a:t>
            </a:r>
            <a:r>
              <a:rPr lang="fr-BE" sz="1800" b="1" dirty="0"/>
              <a:t>Cultural </a:t>
            </a:r>
            <a:r>
              <a:rPr lang="fr-BE" sz="1800" b="1" dirty="0" err="1"/>
              <a:t>literacy</a:t>
            </a:r>
            <a:r>
              <a:rPr lang="fr-BE" sz="1800" b="1" dirty="0"/>
              <a:t> of </a:t>
            </a:r>
            <a:r>
              <a:rPr lang="fr-BE" sz="1800" b="1" dirty="0" err="1"/>
              <a:t>young</a:t>
            </a:r>
            <a:r>
              <a:rPr lang="fr-BE" sz="1800" b="1" dirty="0"/>
              <a:t> </a:t>
            </a:r>
            <a:r>
              <a:rPr lang="fr-BE" sz="1800" b="1" dirty="0" err="1"/>
              <a:t>generations</a:t>
            </a:r>
            <a:r>
              <a:rPr lang="fr-BE" sz="1800" b="1" dirty="0"/>
              <a:t> in </a:t>
            </a:r>
            <a:r>
              <a:rPr lang="fr-BE" sz="1800" b="1" dirty="0" smtClean="0"/>
              <a:t>Europe</a:t>
            </a:r>
          </a:p>
          <a:p>
            <a:r>
              <a:rPr lang="fr-BE" sz="1800" dirty="0"/>
              <a:t>CULT-COOP-04-2017 – </a:t>
            </a:r>
            <a:r>
              <a:rPr lang="fr-BE" sz="1800" dirty="0" smtClean="0"/>
              <a:t>RIA - </a:t>
            </a:r>
            <a:r>
              <a:rPr lang="fr-BE" sz="1800" b="1" dirty="0" err="1"/>
              <a:t>Contemporary</a:t>
            </a:r>
            <a:r>
              <a:rPr lang="fr-BE" sz="1800" b="1" dirty="0"/>
              <a:t> histories of Europe in </a:t>
            </a:r>
            <a:r>
              <a:rPr lang="fr-BE" sz="1800" b="1" dirty="0" err="1"/>
              <a:t>artistic</a:t>
            </a:r>
            <a:r>
              <a:rPr lang="fr-BE" sz="1800" b="1" dirty="0"/>
              <a:t> and </a:t>
            </a:r>
            <a:r>
              <a:rPr lang="fr-BE" sz="1800" b="1" dirty="0" err="1"/>
              <a:t>creative</a:t>
            </a:r>
            <a:r>
              <a:rPr lang="fr-BE" sz="1800" b="1" dirty="0"/>
              <a:t> </a:t>
            </a:r>
            <a:r>
              <a:rPr lang="fr-BE" sz="1800" b="1" dirty="0" smtClean="0"/>
              <a:t>practices</a:t>
            </a:r>
          </a:p>
          <a:p>
            <a:r>
              <a:rPr lang="fr-BE" sz="1800" dirty="0"/>
              <a:t>CULT-COOP-05-2017 – </a:t>
            </a:r>
            <a:r>
              <a:rPr lang="fr-BE" sz="1800" dirty="0" smtClean="0"/>
              <a:t>RIA - </a:t>
            </a:r>
            <a:r>
              <a:rPr lang="fr-BE" sz="1800" b="1" dirty="0" err="1" smtClean="0"/>
              <a:t>Religious</a:t>
            </a:r>
            <a:r>
              <a:rPr lang="fr-BE" sz="1800" b="1" dirty="0" smtClean="0"/>
              <a:t> </a:t>
            </a:r>
            <a:r>
              <a:rPr lang="fr-BE" sz="1800" b="1" dirty="0" err="1"/>
              <a:t>diversity</a:t>
            </a:r>
            <a:r>
              <a:rPr lang="fr-BE" sz="1800" b="1" dirty="0"/>
              <a:t> in Europe – </a:t>
            </a:r>
            <a:r>
              <a:rPr lang="fr-BE" sz="1800" b="1" dirty="0" err="1"/>
              <a:t>past</a:t>
            </a:r>
            <a:r>
              <a:rPr lang="fr-BE" sz="1800" b="1" dirty="0"/>
              <a:t>, </a:t>
            </a:r>
            <a:r>
              <a:rPr lang="fr-BE" sz="1800" b="1" dirty="0" err="1"/>
              <a:t>present</a:t>
            </a:r>
            <a:r>
              <a:rPr lang="fr-BE" sz="1800" b="1" dirty="0"/>
              <a:t> and </a:t>
            </a:r>
            <a:r>
              <a:rPr lang="fr-BE" sz="1800" b="1" dirty="0" smtClean="0"/>
              <a:t>future</a:t>
            </a:r>
          </a:p>
          <a:p>
            <a:pPr marL="0" indent="0">
              <a:buNone/>
            </a:pPr>
            <a:r>
              <a:rPr lang="fr-BE" sz="1800" dirty="0" smtClean="0"/>
              <a:t> </a:t>
            </a:r>
            <a:endParaRPr lang="fr-BE" sz="1800" dirty="0"/>
          </a:p>
          <a:p>
            <a:endParaRPr lang="fr-BE" dirty="0"/>
          </a:p>
          <a:p>
            <a:endParaRPr lang="fr-BE" dirty="0"/>
          </a:p>
          <a:p>
            <a:endParaRPr lang="en-GB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28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H2020 - Calls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sz="1800" dirty="0" smtClean="0"/>
          </a:p>
          <a:p>
            <a:r>
              <a:rPr lang="fr-BE" sz="1800" dirty="0"/>
              <a:t>CULT-COOP-06-2017 – RIA &amp; CSA - </a:t>
            </a:r>
            <a:r>
              <a:rPr lang="fr-BE" sz="1800" b="1" dirty="0" err="1"/>
              <a:t>Participatory</a:t>
            </a:r>
            <a:r>
              <a:rPr lang="fr-BE" sz="1800" b="1" dirty="0"/>
              <a:t> </a:t>
            </a:r>
            <a:r>
              <a:rPr lang="fr-BE" sz="1800" b="1" dirty="0" err="1"/>
              <a:t>approaches</a:t>
            </a:r>
            <a:r>
              <a:rPr lang="fr-BE" sz="1800" b="1" dirty="0"/>
              <a:t> and social innovation in culture</a:t>
            </a:r>
          </a:p>
          <a:p>
            <a:r>
              <a:rPr lang="fr-BE" sz="1800" dirty="0"/>
              <a:t>CULT-COOP-07-2017 – RIA - </a:t>
            </a:r>
            <a:r>
              <a:rPr lang="fr-BE" sz="1800" b="1" dirty="0"/>
              <a:t>Cultural </a:t>
            </a:r>
            <a:r>
              <a:rPr lang="fr-BE" sz="1800" b="1" dirty="0" err="1"/>
              <a:t>heritage</a:t>
            </a:r>
            <a:r>
              <a:rPr lang="fr-BE" sz="1800" b="1" dirty="0"/>
              <a:t> of European </a:t>
            </a:r>
            <a:r>
              <a:rPr lang="fr-BE" sz="1800" b="1" dirty="0" err="1"/>
              <a:t>coastal</a:t>
            </a:r>
            <a:r>
              <a:rPr lang="fr-BE" sz="1800" b="1" dirty="0"/>
              <a:t> and </a:t>
            </a:r>
            <a:r>
              <a:rPr lang="fr-BE" sz="1800" b="1" dirty="0" smtClean="0"/>
              <a:t>maritime </a:t>
            </a:r>
            <a:r>
              <a:rPr lang="fr-BE" sz="1800" b="1" dirty="0" err="1" smtClean="0"/>
              <a:t>regions</a:t>
            </a:r>
            <a:endParaRPr lang="fr-BE" sz="1800" dirty="0"/>
          </a:p>
          <a:p>
            <a:r>
              <a:rPr lang="fr-BE" sz="1800" dirty="0" smtClean="0"/>
              <a:t>CULT-COOP-09-2017 </a:t>
            </a:r>
            <a:r>
              <a:rPr lang="fr-BE" sz="1800" dirty="0"/>
              <a:t>– </a:t>
            </a:r>
            <a:r>
              <a:rPr lang="fr-BE" sz="1800" dirty="0" smtClean="0"/>
              <a:t>RIA - </a:t>
            </a:r>
            <a:r>
              <a:rPr lang="fr-BE" sz="1800" b="1" dirty="0"/>
              <a:t>European cultural </a:t>
            </a:r>
            <a:r>
              <a:rPr lang="fr-BE" sz="1800" b="1" dirty="0" err="1"/>
              <a:t>heritage</a:t>
            </a:r>
            <a:r>
              <a:rPr lang="fr-BE" sz="1800" b="1" dirty="0"/>
              <a:t>, </a:t>
            </a:r>
            <a:r>
              <a:rPr lang="fr-BE" sz="1800" b="1" dirty="0" err="1"/>
              <a:t>access</a:t>
            </a:r>
            <a:r>
              <a:rPr lang="fr-BE" sz="1800" b="1" dirty="0"/>
              <a:t> and </a:t>
            </a:r>
            <a:r>
              <a:rPr lang="fr-BE" sz="1800" b="1" dirty="0" err="1"/>
              <a:t>analysis</a:t>
            </a:r>
            <a:r>
              <a:rPr lang="fr-BE" sz="1800" b="1" dirty="0"/>
              <a:t> for a </a:t>
            </a:r>
            <a:r>
              <a:rPr lang="fr-BE" sz="1800" b="1" dirty="0" err="1"/>
              <a:t>richer</a:t>
            </a:r>
            <a:r>
              <a:rPr lang="fr-BE" sz="1800" b="1" dirty="0"/>
              <a:t> </a:t>
            </a:r>
            <a:r>
              <a:rPr lang="fr-BE" sz="1800" b="1" dirty="0" err="1"/>
              <a:t>interpretation</a:t>
            </a:r>
            <a:r>
              <a:rPr lang="fr-BE" sz="1800" b="1" dirty="0"/>
              <a:t> of the </a:t>
            </a:r>
            <a:r>
              <a:rPr lang="fr-BE" sz="1800" b="1" dirty="0" err="1"/>
              <a:t>past</a:t>
            </a:r>
            <a:endParaRPr lang="fr-BE" sz="1800" dirty="0"/>
          </a:p>
          <a:p>
            <a:r>
              <a:rPr lang="fr-BE" sz="1800" dirty="0"/>
              <a:t>CULT-COOP-10-2017 – ERA-NET-</a:t>
            </a:r>
            <a:r>
              <a:rPr lang="fr-BE" sz="1800" dirty="0" err="1"/>
              <a:t>Cofund</a:t>
            </a:r>
            <a:r>
              <a:rPr lang="fr-BE" sz="1800" dirty="0"/>
              <a:t> </a:t>
            </a:r>
            <a:r>
              <a:rPr lang="fr-BE" sz="1800" dirty="0" smtClean="0"/>
              <a:t>- </a:t>
            </a:r>
            <a:r>
              <a:rPr lang="fr-BE" sz="1800" b="1" dirty="0"/>
              <a:t>Culture, </a:t>
            </a:r>
            <a:r>
              <a:rPr lang="fr-BE" sz="1800" b="1" dirty="0" err="1"/>
              <a:t>integration</a:t>
            </a:r>
            <a:r>
              <a:rPr lang="fr-BE" sz="1800" b="1" dirty="0"/>
              <a:t> and European public </a:t>
            </a:r>
            <a:r>
              <a:rPr lang="fr-BE" sz="1800" b="1" dirty="0" err="1" smtClean="0"/>
              <a:t>space</a:t>
            </a:r>
            <a:endParaRPr lang="fr-BE" sz="1800" dirty="0"/>
          </a:p>
          <a:p>
            <a:r>
              <a:rPr lang="fr-BE" sz="1800" dirty="0" smtClean="0"/>
              <a:t>CULT-COOP-12-2017 – RIA – </a:t>
            </a:r>
            <a:r>
              <a:rPr lang="fr-BE" sz="1800" b="1" dirty="0" smtClean="0"/>
              <a:t>The </a:t>
            </a:r>
            <a:r>
              <a:rPr lang="fr-BE" sz="1800" b="1" dirty="0" err="1" smtClean="0"/>
              <a:t>significance</a:t>
            </a:r>
            <a:r>
              <a:rPr lang="fr-BE" sz="1800" b="1" dirty="0" smtClean="0"/>
              <a:t> of cultural and </a:t>
            </a:r>
            <a:r>
              <a:rPr lang="fr-BE" sz="1800" b="1" dirty="0" err="1" smtClean="0"/>
              <a:t>core</a:t>
            </a:r>
            <a:r>
              <a:rPr lang="fr-BE" sz="1800" b="1" dirty="0" smtClean="0"/>
              <a:t> values for the migration challenge </a:t>
            </a:r>
            <a:endParaRPr lang="fr-BE" sz="1800" b="1" dirty="0"/>
          </a:p>
          <a:p>
            <a:endParaRPr lang="fr-BE" dirty="0"/>
          </a:p>
          <a:p>
            <a:endParaRPr lang="fr-BE" dirty="0"/>
          </a:p>
          <a:p>
            <a:endParaRPr lang="en-GB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02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G7 FLORENCE DECLARATION</a:t>
            </a:r>
            <a:br>
              <a:rPr lang="fr-BE" dirty="0" smtClean="0"/>
            </a:br>
            <a:r>
              <a:rPr lang="fr-BE" dirty="0" smtClean="0"/>
              <a:t>31-03-2017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"</a:t>
            </a:r>
            <a:r>
              <a:rPr lang="fr-BE" dirty="0" err="1" smtClean="0"/>
              <a:t>We</a:t>
            </a:r>
            <a:r>
              <a:rPr lang="fr-BE" dirty="0" smtClean="0"/>
              <a:t> encourage all States to </a:t>
            </a:r>
            <a:r>
              <a:rPr lang="fr-BE" dirty="0" err="1" smtClean="0"/>
              <a:t>prioritize</a:t>
            </a:r>
            <a:r>
              <a:rPr lang="fr-BE" dirty="0" smtClean="0"/>
              <a:t> the </a:t>
            </a:r>
            <a:r>
              <a:rPr lang="fr-BE" dirty="0" err="1" smtClean="0"/>
              <a:t>safeguarding</a:t>
            </a:r>
            <a:r>
              <a:rPr lang="fr-BE" dirty="0" smtClean="0"/>
              <a:t> and </a:t>
            </a:r>
            <a:r>
              <a:rPr lang="fr-BE" dirty="0" err="1" smtClean="0"/>
              <a:t>enjoyment</a:t>
            </a:r>
            <a:r>
              <a:rPr lang="fr-BE" dirty="0" smtClean="0"/>
              <a:t> of cultural </a:t>
            </a:r>
            <a:r>
              <a:rPr lang="fr-BE" dirty="0" err="1" smtClean="0"/>
              <a:t>heritage</a:t>
            </a:r>
            <a:r>
              <a:rPr lang="fr-BE" dirty="0" smtClean="0"/>
              <a:t>, </a:t>
            </a:r>
            <a:r>
              <a:rPr lang="fr-BE" dirty="0" err="1" smtClean="0"/>
              <a:t>including</a:t>
            </a:r>
            <a:r>
              <a:rPr lang="fr-BE" dirty="0" smtClean="0"/>
              <a:t> </a:t>
            </a:r>
            <a:r>
              <a:rPr lang="fr-BE" dirty="0" err="1" smtClean="0"/>
              <a:t>through</a:t>
            </a:r>
            <a:r>
              <a:rPr lang="fr-BE" dirty="0" smtClean="0"/>
              <a:t> the promotion of public </a:t>
            </a:r>
            <a:r>
              <a:rPr lang="fr-BE" dirty="0" err="1" smtClean="0"/>
              <a:t>awareness</a:t>
            </a:r>
            <a:r>
              <a:rPr lang="fr-BE" dirty="0" smtClean="0"/>
              <a:t> and </a:t>
            </a:r>
            <a:r>
              <a:rPr lang="fr-BE" dirty="0" err="1" smtClean="0"/>
              <a:t>education</a:t>
            </a:r>
            <a:r>
              <a:rPr lang="fr-BE" dirty="0" smtClean="0"/>
              <a:t>, in </a:t>
            </a:r>
            <a:r>
              <a:rPr lang="fr-BE" dirty="0" err="1" smtClean="0"/>
              <a:t>order</a:t>
            </a:r>
            <a:r>
              <a:rPr lang="fr-BE" dirty="0" smtClean="0"/>
              <a:t> to </a:t>
            </a:r>
            <a:r>
              <a:rPr lang="fr-BE" dirty="0" err="1" smtClean="0"/>
              <a:t>preserve</a:t>
            </a:r>
            <a:r>
              <a:rPr lang="fr-BE" dirty="0" smtClean="0"/>
              <a:t> the memory of the </a:t>
            </a:r>
            <a:r>
              <a:rPr lang="fr-BE" dirty="0" err="1" smtClean="0"/>
              <a:t>past</a:t>
            </a:r>
            <a:r>
              <a:rPr lang="fr-BE" dirty="0" smtClean="0"/>
              <a:t> for future </a:t>
            </a:r>
            <a:r>
              <a:rPr lang="fr-BE" dirty="0" err="1" smtClean="0"/>
              <a:t>generations</a:t>
            </a:r>
            <a:r>
              <a:rPr lang="fr-BE" dirty="0" smtClean="0"/>
              <a:t>, to </a:t>
            </a:r>
            <a:r>
              <a:rPr lang="fr-BE" dirty="0" err="1" smtClean="0"/>
              <a:t>foster</a:t>
            </a:r>
            <a:r>
              <a:rPr lang="fr-BE" dirty="0" smtClean="0"/>
              <a:t> cultural </a:t>
            </a:r>
            <a:r>
              <a:rPr lang="fr-BE" dirty="0" err="1" smtClean="0"/>
              <a:t>development</a:t>
            </a:r>
            <a:r>
              <a:rPr lang="fr-BE" dirty="0" smtClean="0"/>
              <a:t>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662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H2020 - </a:t>
            </a:r>
            <a:r>
              <a:rPr lang="fr-BE" dirty="0" err="1" smtClean="0"/>
              <a:t>Current</a:t>
            </a:r>
            <a:r>
              <a:rPr lang="fr-BE" dirty="0" smtClean="0"/>
              <a:t> call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800" dirty="0" err="1" smtClean="0"/>
              <a:t>Understanding</a:t>
            </a:r>
            <a:r>
              <a:rPr lang="fr-BE" sz="2800" dirty="0" smtClean="0"/>
              <a:t> Europe – </a:t>
            </a:r>
            <a:r>
              <a:rPr lang="fr-BE" sz="2800" dirty="0" err="1" smtClean="0"/>
              <a:t>Promoting</a:t>
            </a:r>
            <a:r>
              <a:rPr lang="fr-BE" sz="2800" dirty="0" smtClean="0"/>
              <a:t> the European Public and Cultural </a:t>
            </a:r>
            <a:r>
              <a:rPr lang="fr-BE" sz="2800" dirty="0" err="1" smtClean="0"/>
              <a:t>Space</a:t>
            </a:r>
            <a:endParaRPr lang="fr-BE" sz="2800" dirty="0"/>
          </a:p>
          <a:p>
            <a:pPr lvl="1"/>
            <a:r>
              <a:rPr lang="fr-BE" dirty="0" err="1" smtClean="0"/>
              <a:t>Opening</a:t>
            </a:r>
            <a:r>
              <a:rPr lang="fr-BE" dirty="0" smtClean="0"/>
              <a:t> : 4 </a:t>
            </a:r>
            <a:r>
              <a:rPr lang="fr-BE" dirty="0" err="1" smtClean="0"/>
              <a:t>October</a:t>
            </a:r>
            <a:r>
              <a:rPr lang="fr-BE" dirty="0" smtClean="0"/>
              <a:t> 2016 =&gt;2/02/2017 (first stage) &amp; 13/09/2017 (Second stage)</a:t>
            </a:r>
            <a:endParaRPr lang="fr-BE" dirty="0"/>
          </a:p>
          <a:p>
            <a:pPr lvl="1"/>
            <a:r>
              <a:rPr lang="fr-BE" dirty="0" smtClean="0"/>
              <a:t>Types of actions:</a:t>
            </a:r>
          </a:p>
          <a:p>
            <a:pPr lvl="2"/>
            <a:r>
              <a:rPr lang="fr-BE" sz="1800" dirty="0" smtClean="0"/>
              <a:t>RIA = </a:t>
            </a:r>
            <a:r>
              <a:rPr lang="fr-BE" sz="1800" dirty="0" err="1" smtClean="0"/>
              <a:t>Research</a:t>
            </a:r>
            <a:r>
              <a:rPr lang="fr-BE" sz="1800" dirty="0" smtClean="0"/>
              <a:t> and Innovation Action</a:t>
            </a:r>
          </a:p>
          <a:p>
            <a:pPr lvl="2"/>
            <a:r>
              <a:rPr lang="fr-BE" sz="1800" dirty="0" smtClean="0"/>
              <a:t>CSA = Coordination and Support Action</a:t>
            </a:r>
          </a:p>
          <a:p>
            <a:pPr lvl="2"/>
            <a:endParaRPr lang="fr-BE" sz="1800" dirty="0"/>
          </a:p>
          <a:p>
            <a:pPr lvl="2"/>
            <a:r>
              <a:rPr lang="fr-BE" sz="1800" dirty="0" smtClean="0"/>
              <a:t>BUDGET : 27.50 Mi€ + 9 Mi€ + 1.50 Mi€ +5 Mi€</a:t>
            </a:r>
          </a:p>
        </p:txBody>
      </p:sp>
    </p:spTree>
    <p:extLst>
      <p:ext uri="{BB962C8B-B14F-4D97-AF65-F5344CB8AC3E}">
        <p14:creationId xmlns:p14="http://schemas.microsoft.com/office/powerpoint/2010/main" val="3177989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HORIZON 2020 – (2018-2020)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LEIT-ICT= Leadership in </a:t>
            </a:r>
            <a:r>
              <a:rPr lang="fr-BE" dirty="0" err="1" smtClean="0"/>
              <a:t>enabling</a:t>
            </a:r>
            <a:r>
              <a:rPr lang="fr-BE" dirty="0" smtClean="0"/>
              <a:t> and </a:t>
            </a:r>
            <a:r>
              <a:rPr lang="fr-BE" dirty="0" err="1" smtClean="0"/>
              <a:t>industrial</a:t>
            </a:r>
            <a:r>
              <a:rPr lang="fr-BE" dirty="0" smtClean="0"/>
              <a:t> technologies – Information and Communication Technologies</a:t>
            </a:r>
          </a:p>
          <a:p>
            <a:endParaRPr lang="fr-BE" dirty="0"/>
          </a:p>
          <a:p>
            <a:r>
              <a:rPr lang="fr-BE" dirty="0" smtClean="0"/>
              <a:t>FET = Future and </a:t>
            </a:r>
            <a:r>
              <a:rPr lang="fr-BE" dirty="0" err="1" smtClean="0"/>
              <a:t>Emerging</a:t>
            </a:r>
            <a:r>
              <a:rPr lang="fr-BE" dirty="0" smtClean="0"/>
              <a:t> Technologies</a:t>
            </a:r>
          </a:p>
          <a:p>
            <a:pPr lvl="1"/>
            <a:endParaRPr lang="fr-BE" dirty="0"/>
          </a:p>
          <a:p>
            <a:pPr lvl="1"/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715766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H2020 – LEIT-ICT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Global Budget</a:t>
            </a:r>
          </a:p>
          <a:p>
            <a:pPr lvl="1"/>
            <a:r>
              <a:rPr lang="fr-BE" dirty="0" smtClean="0"/>
              <a:t>2018 = 806,06 Mi€</a:t>
            </a:r>
          </a:p>
          <a:p>
            <a:pPr lvl="1"/>
            <a:r>
              <a:rPr lang="fr-BE" dirty="0" smtClean="0"/>
              <a:t>2019 = 929,82 Mi€</a:t>
            </a:r>
          </a:p>
          <a:p>
            <a:pPr lvl="1"/>
            <a:r>
              <a:rPr lang="fr-BE" dirty="0" smtClean="0"/>
              <a:t>2020 = 955,32 Mi€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1370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H2020 LEIT-ICT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Limited place for Cultural </a:t>
            </a:r>
            <a:r>
              <a:rPr lang="fr-BE" dirty="0" err="1" smtClean="0"/>
              <a:t>Heritage</a:t>
            </a:r>
            <a:r>
              <a:rPr lang="fr-BE" dirty="0" smtClean="0"/>
              <a:t>:</a:t>
            </a:r>
          </a:p>
          <a:p>
            <a:endParaRPr lang="fr-BE" dirty="0"/>
          </a:p>
          <a:p>
            <a:pPr lvl="1"/>
            <a:r>
              <a:rPr lang="fr-BE" dirty="0" smtClean="0"/>
              <a:t>ICT-25-2018-2020 : Interactive technologies</a:t>
            </a:r>
          </a:p>
          <a:p>
            <a:pPr lvl="1"/>
            <a:endParaRPr lang="fr-BE" dirty="0"/>
          </a:p>
          <a:p>
            <a:pPr lvl="1"/>
            <a:r>
              <a:rPr lang="fr-BE" dirty="0" smtClean="0"/>
              <a:t>ICT-27-2018-2020 : Internet of </a:t>
            </a:r>
            <a:r>
              <a:rPr lang="fr-BE" dirty="0" err="1" smtClean="0"/>
              <a:t>Things</a:t>
            </a:r>
            <a:endParaRPr lang="fr-BE" dirty="0" smtClean="0"/>
          </a:p>
          <a:p>
            <a:pPr lvl="1"/>
            <a:endParaRPr lang="fr-BE" dirty="0"/>
          </a:p>
          <a:p>
            <a:pPr lvl="1"/>
            <a:r>
              <a:rPr lang="fr-BE" dirty="0" smtClean="0"/>
              <a:t>ICT- 32- 2018 : STARTS – The Arts </a:t>
            </a:r>
            <a:r>
              <a:rPr lang="fr-BE" dirty="0" err="1" smtClean="0"/>
              <a:t>stimulating</a:t>
            </a:r>
            <a:r>
              <a:rPr lang="fr-BE" dirty="0" smtClean="0"/>
              <a:t> innovation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278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H2020 – LEIT-ICT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Cultural and </a:t>
            </a:r>
            <a:r>
              <a:rPr lang="fr-BE" dirty="0" err="1" smtClean="0"/>
              <a:t>creatives</a:t>
            </a:r>
            <a:r>
              <a:rPr lang="fr-BE" dirty="0" smtClean="0"/>
              <a:t> industries in NGI (</a:t>
            </a:r>
            <a:r>
              <a:rPr lang="fr-BE" dirty="0" err="1" smtClean="0"/>
              <a:t>Next</a:t>
            </a:r>
            <a:r>
              <a:rPr lang="fr-BE" dirty="0" smtClean="0"/>
              <a:t> </a:t>
            </a:r>
            <a:r>
              <a:rPr lang="fr-BE" dirty="0" err="1" smtClean="0"/>
              <a:t>Generation</a:t>
            </a:r>
            <a:r>
              <a:rPr lang="fr-BE" dirty="0" smtClean="0"/>
              <a:t> of Internet):</a:t>
            </a:r>
          </a:p>
          <a:p>
            <a:endParaRPr lang="fr-BE" dirty="0"/>
          </a:p>
          <a:p>
            <a:pPr lvl="1"/>
            <a:r>
              <a:rPr lang="fr-BE" dirty="0" err="1" smtClean="0"/>
              <a:t>Sectors</a:t>
            </a:r>
            <a:r>
              <a:rPr lang="fr-BE" dirty="0" smtClean="0"/>
              <a:t> </a:t>
            </a:r>
            <a:r>
              <a:rPr lang="fr-BE" dirty="0" err="1" smtClean="0"/>
              <a:t>involved</a:t>
            </a:r>
            <a:r>
              <a:rPr lang="fr-BE" dirty="0" smtClean="0"/>
              <a:t>: </a:t>
            </a:r>
            <a:r>
              <a:rPr lang="fr-BE" dirty="0" err="1" smtClean="0"/>
              <a:t>advertsing</a:t>
            </a:r>
            <a:r>
              <a:rPr lang="fr-BE" dirty="0" smtClean="0"/>
              <a:t>, architecture, arts, design, </a:t>
            </a:r>
            <a:r>
              <a:rPr lang="fr-BE" dirty="0" err="1" smtClean="0"/>
              <a:t>fashion</a:t>
            </a:r>
            <a:r>
              <a:rPr lang="fr-BE" dirty="0" smtClean="0"/>
              <a:t>, film, music, </a:t>
            </a:r>
            <a:r>
              <a:rPr lang="fr-BE" dirty="0" err="1" smtClean="0"/>
              <a:t>press</a:t>
            </a:r>
            <a:r>
              <a:rPr lang="fr-BE" dirty="0" smtClean="0"/>
              <a:t>, </a:t>
            </a:r>
            <a:r>
              <a:rPr lang="fr-BE" dirty="0" err="1" smtClean="0"/>
              <a:t>publishing</a:t>
            </a:r>
            <a:r>
              <a:rPr lang="fr-BE" dirty="0" smtClean="0"/>
              <a:t>, radio, TV and </a:t>
            </a:r>
            <a:r>
              <a:rPr lang="fr-BE" dirty="0" err="1" smtClean="0"/>
              <a:t>viedo</a:t>
            </a:r>
            <a:r>
              <a:rPr lang="fr-BE" dirty="0" smtClean="0"/>
              <a:t> </a:t>
            </a:r>
            <a:r>
              <a:rPr lang="fr-BE" dirty="0" err="1" smtClean="0"/>
              <a:t>games</a:t>
            </a:r>
            <a:r>
              <a:rPr lang="fr-BE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517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H2020 - FET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Future and </a:t>
            </a:r>
            <a:r>
              <a:rPr lang="fr-BE" dirty="0" err="1" smtClean="0"/>
              <a:t>Emerging</a:t>
            </a:r>
            <a:r>
              <a:rPr lang="fr-BE" dirty="0" smtClean="0"/>
              <a:t> Technologies</a:t>
            </a:r>
          </a:p>
          <a:p>
            <a:pPr marL="457200" lvl="1" indent="0">
              <a:buNone/>
            </a:pPr>
            <a:endParaRPr lang="fr-BE" dirty="0" smtClean="0"/>
          </a:p>
          <a:p>
            <a:pPr marL="457200" lvl="1" indent="0">
              <a:buNone/>
            </a:pPr>
            <a:r>
              <a:rPr lang="fr-BE" dirty="0" smtClean="0"/>
              <a:t>ICT and </a:t>
            </a:r>
            <a:r>
              <a:rPr lang="fr-BE" dirty="0" err="1" smtClean="0"/>
              <a:t>Connected</a:t>
            </a:r>
            <a:r>
              <a:rPr lang="fr-BE" dirty="0" smtClean="0"/>
              <a:t> Society</a:t>
            </a:r>
            <a:endParaRPr lang="fr-BE" dirty="0"/>
          </a:p>
          <a:p>
            <a:pPr marL="457200" lvl="1" indent="0">
              <a:buNone/>
            </a:pPr>
            <a:r>
              <a:rPr lang="fr-BE" dirty="0" smtClean="0"/>
              <a:t>ICT for Social Interaction and Culture</a:t>
            </a:r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r>
              <a:rPr lang="fr-BE" dirty="0" smtClean="0"/>
              <a:t>"New ICT technologies and </a:t>
            </a:r>
            <a:r>
              <a:rPr lang="fr-BE" dirty="0" err="1" smtClean="0"/>
              <a:t>approaches</a:t>
            </a:r>
            <a:r>
              <a:rPr lang="fr-BE" dirty="0" smtClean="0"/>
              <a:t> for </a:t>
            </a:r>
            <a:r>
              <a:rPr lang="fr-BE" dirty="0" err="1" smtClean="0"/>
              <a:t>collecting</a:t>
            </a:r>
            <a:r>
              <a:rPr lang="fr-BE" dirty="0" smtClean="0"/>
              <a:t>, </a:t>
            </a:r>
            <a:r>
              <a:rPr lang="fr-BE" dirty="0" err="1" smtClean="0"/>
              <a:t>preserving</a:t>
            </a:r>
            <a:r>
              <a:rPr lang="fr-BE" dirty="0" smtClean="0"/>
              <a:t>, </a:t>
            </a:r>
            <a:r>
              <a:rPr lang="fr-BE" dirty="0" err="1" smtClean="0"/>
              <a:t>studying</a:t>
            </a:r>
            <a:r>
              <a:rPr lang="fr-BE" dirty="0" smtClean="0"/>
              <a:t> and </a:t>
            </a:r>
            <a:r>
              <a:rPr lang="fr-BE" dirty="0" err="1" smtClean="0"/>
              <a:t>promoting</a:t>
            </a:r>
            <a:r>
              <a:rPr lang="fr-BE" dirty="0" smtClean="0"/>
              <a:t> </a:t>
            </a:r>
            <a:r>
              <a:rPr lang="fr-BE" dirty="0" err="1" smtClean="0"/>
              <a:t>Europe's</a:t>
            </a:r>
            <a:r>
              <a:rPr lang="fr-BE" dirty="0" smtClean="0"/>
              <a:t> unique cultural </a:t>
            </a:r>
            <a:r>
              <a:rPr lang="fr-BE" dirty="0" err="1" smtClean="0"/>
              <a:t>heritage</a:t>
            </a:r>
            <a:r>
              <a:rPr lang="fr-BE" dirty="0" smtClean="0"/>
              <a:t> and </a:t>
            </a:r>
            <a:r>
              <a:rPr lang="fr-BE" dirty="0" err="1" smtClean="0"/>
              <a:t>exploiting</a:t>
            </a:r>
            <a:r>
              <a:rPr lang="fr-BE" dirty="0" smtClean="0"/>
              <a:t> </a:t>
            </a:r>
            <a:r>
              <a:rPr lang="fr-BE" dirty="0" err="1" smtClean="0"/>
              <a:t>them</a:t>
            </a:r>
            <a:r>
              <a:rPr lang="fr-BE" dirty="0" smtClean="0"/>
              <a:t> to </a:t>
            </a:r>
            <a:r>
              <a:rPr lang="fr-BE" dirty="0" err="1" smtClean="0"/>
              <a:t>achieve</a:t>
            </a:r>
            <a:r>
              <a:rPr lang="fr-BE" dirty="0" smtClean="0"/>
              <a:t> major </a:t>
            </a:r>
            <a:r>
              <a:rPr lang="fr-BE" dirty="0" err="1" smtClean="0"/>
              <a:t>societal</a:t>
            </a:r>
            <a:r>
              <a:rPr lang="fr-BE" dirty="0" smtClean="0"/>
              <a:t> or </a:t>
            </a:r>
            <a:r>
              <a:rPr lang="fr-BE" dirty="0" err="1" smtClean="0"/>
              <a:t>economic</a:t>
            </a:r>
            <a:r>
              <a:rPr lang="fr-BE" dirty="0" smtClean="0"/>
              <a:t> </a:t>
            </a:r>
            <a:r>
              <a:rPr lang="fr-BE" dirty="0" err="1" smtClean="0"/>
              <a:t>benefits</a:t>
            </a:r>
            <a:r>
              <a:rPr lang="fr-BE" dirty="0" smtClean="0"/>
              <a:t>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543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H2020 – </a:t>
            </a:r>
            <a:r>
              <a:rPr lang="fr-BE" dirty="0" err="1" smtClean="0"/>
              <a:t>Societal</a:t>
            </a:r>
            <a:r>
              <a:rPr lang="fr-BE" dirty="0" smtClean="0"/>
              <a:t> Challenge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New call </a:t>
            </a:r>
            <a:r>
              <a:rPr lang="fr-BE" dirty="0" err="1" smtClean="0"/>
              <a:t>planned</a:t>
            </a:r>
            <a:r>
              <a:rPr lang="fr-BE" dirty="0" smtClean="0"/>
              <a:t>:</a:t>
            </a:r>
          </a:p>
          <a:p>
            <a:endParaRPr lang="fr-BE" dirty="0"/>
          </a:p>
          <a:p>
            <a:pPr lvl="1"/>
            <a:r>
              <a:rPr lang="fr-BE" dirty="0" smtClean="0"/>
              <a:t>DT-TRANSFORMATIONS -12-2018-2020:</a:t>
            </a:r>
          </a:p>
          <a:p>
            <a:pPr lvl="2"/>
            <a:endParaRPr lang="fr-BE" dirty="0"/>
          </a:p>
          <a:p>
            <a:pPr lvl="2"/>
            <a:r>
              <a:rPr lang="fr-BE" sz="2400" b="1" dirty="0" smtClean="0"/>
              <a:t>Curation of Digital </a:t>
            </a:r>
            <a:r>
              <a:rPr lang="fr-BE" sz="2400" b="1" dirty="0" err="1" smtClean="0"/>
              <a:t>Assets</a:t>
            </a:r>
            <a:r>
              <a:rPr lang="fr-BE" sz="2400" b="1" dirty="0" smtClean="0"/>
              <a:t> and Advanced </a:t>
            </a:r>
            <a:r>
              <a:rPr lang="fr-BE" sz="2400" b="1" dirty="0" err="1" smtClean="0"/>
              <a:t>Digitisation</a:t>
            </a:r>
            <a:endParaRPr lang="fr-BE" sz="2400" b="1" dirty="0" smtClean="0"/>
          </a:p>
          <a:p>
            <a:pPr lvl="2"/>
            <a:r>
              <a:rPr lang="fr-BE" sz="1800" dirty="0"/>
              <a:t>	</a:t>
            </a:r>
            <a:r>
              <a:rPr lang="fr-BE" sz="1800" dirty="0" smtClean="0"/>
              <a:t>10 Mi €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90020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European </a:t>
            </a:r>
            <a:r>
              <a:rPr lang="fr-BE" dirty="0" err="1" smtClean="0"/>
              <a:t>Year</a:t>
            </a:r>
            <a:r>
              <a:rPr lang="fr-BE" dirty="0" smtClean="0"/>
              <a:t> of Cultural </a:t>
            </a:r>
            <a:r>
              <a:rPr lang="fr-BE" dirty="0" err="1" smtClean="0"/>
              <a:t>Heritage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 err="1" smtClean="0"/>
              <a:t>Implementation</a:t>
            </a:r>
            <a:r>
              <a:rPr lang="fr-BE" b="1" dirty="0" smtClean="0"/>
              <a:t>: </a:t>
            </a:r>
            <a:r>
              <a:rPr lang="fr-BE" b="1" dirty="0" err="1" smtClean="0"/>
              <a:t>through</a:t>
            </a:r>
            <a:r>
              <a:rPr lang="fr-BE" b="1" dirty="0" smtClean="0"/>
              <a:t> </a:t>
            </a:r>
            <a:r>
              <a:rPr lang="fr-BE" b="1" dirty="0" err="1" smtClean="0"/>
              <a:t>existing</a:t>
            </a:r>
            <a:r>
              <a:rPr lang="fr-BE" b="1" dirty="0" smtClean="0"/>
              <a:t> EU programmes</a:t>
            </a:r>
          </a:p>
          <a:p>
            <a:endParaRPr lang="fr-BE" b="1" dirty="0"/>
          </a:p>
          <a:p>
            <a:r>
              <a:rPr lang="fr-BE" b="1" dirty="0" smtClean="0"/>
              <a:t>=&gt; programmes for conservation, </a:t>
            </a:r>
            <a:r>
              <a:rPr lang="fr-BE" b="1" dirty="0" err="1" smtClean="0"/>
              <a:t>digitisation</a:t>
            </a:r>
            <a:r>
              <a:rPr lang="fr-BE" b="1" dirty="0" smtClean="0"/>
              <a:t>, infrastructure, </a:t>
            </a:r>
            <a:r>
              <a:rPr lang="fr-BE" b="1" dirty="0" err="1" smtClean="0"/>
              <a:t>research</a:t>
            </a:r>
            <a:r>
              <a:rPr lang="fr-BE" b="1" dirty="0" smtClean="0"/>
              <a:t> and innovation, </a:t>
            </a:r>
            <a:r>
              <a:rPr lang="fr-BE" b="1" dirty="0" err="1" smtClean="0"/>
              <a:t>enhancement</a:t>
            </a:r>
            <a:r>
              <a:rPr lang="fr-BE" b="1" dirty="0" smtClean="0"/>
              <a:t> and </a:t>
            </a:r>
            <a:r>
              <a:rPr lang="fr-BE" b="1" dirty="0" err="1" smtClean="0"/>
              <a:t>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069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Programmes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 err="1" smtClean="0"/>
              <a:t>Creative</a:t>
            </a:r>
            <a:r>
              <a:rPr lang="fr-BE" b="1" dirty="0" smtClean="0"/>
              <a:t> Europe</a:t>
            </a:r>
          </a:p>
          <a:p>
            <a:pPr lvl="1"/>
            <a:r>
              <a:rPr lang="fr-BE" dirty="0" smtClean="0"/>
              <a:t>European </a:t>
            </a:r>
            <a:r>
              <a:rPr lang="fr-BE" dirty="0" err="1" smtClean="0"/>
              <a:t>Heritage</a:t>
            </a:r>
            <a:r>
              <a:rPr lang="fr-BE" dirty="0" smtClean="0"/>
              <a:t> </a:t>
            </a:r>
            <a:r>
              <a:rPr lang="fr-BE" dirty="0" err="1" smtClean="0"/>
              <a:t>Days</a:t>
            </a:r>
            <a:endParaRPr lang="fr-BE" dirty="0" smtClean="0"/>
          </a:p>
          <a:p>
            <a:pPr lvl="1"/>
            <a:r>
              <a:rPr lang="fr-BE" b="1" dirty="0" smtClean="0"/>
              <a:t>EU </a:t>
            </a:r>
            <a:r>
              <a:rPr lang="fr-BE" b="1" dirty="0" err="1" smtClean="0"/>
              <a:t>Prize</a:t>
            </a:r>
            <a:r>
              <a:rPr lang="fr-BE" b="1" dirty="0" smtClean="0"/>
              <a:t> for cultural </a:t>
            </a:r>
            <a:r>
              <a:rPr lang="fr-BE" b="1" dirty="0" err="1" smtClean="0"/>
              <a:t>heritage</a:t>
            </a:r>
            <a:endParaRPr lang="fr-BE" b="1" dirty="0" smtClean="0"/>
          </a:p>
          <a:p>
            <a:pPr lvl="1"/>
            <a:r>
              <a:rPr lang="fr-BE" dirty="0" smtClean="0"/>
              <a:t>The European </a:t>
            </a:r>
            <a:r>
              <a:rPr lang="fr-BE" dirty="0" err="1" smtClean="0"/>
              <a:t>Heritage</a:t>
            </a:r>
            <a:r>
              <a:rPr lang="fr-BE" dirty="0" smtClean="0"/>
              <a:t> Label</a:t>
            </a:r>
            <a:endParaRPr lang="fr-BE" b="1" dirty="0" smtClean="0"/>
          </a:p>
          <a:p>
            <a:r>
              <a:rPr lang="fr-BE" b="1" dirty="0" smtClean="0"/>
              <a:t>The European structural and </a:t>
            </a:r>
            <a:r>
              <a:rPr lang="fr-BE" b="1" dirty="0" err="1" smtClean="0"/>
              <a:t>investment</a:t>
            </a:r>
            <a:r>
              <a:rPr lang="fr-BE" b="1" dirty="0" smtClean="0"/>
              <a:t> </a:t>
            </a:r>
            <a:r>
              <a:rPr lang="fr-BE" b="1" dirty="0" err="1" smtClean="0"/>
              <a:t>funds</a:t>
            </a:r>
            <a:endParaRPr lang="fr-BE" b="1" dirty="0" smtClean="0"/>
          </a:p>
          <a:p>
            <a:r>
              <a:rPr lang="fr-BE" b="1" dirty="0" smtClean="0"/>
              <a:t>Horizon 2020</a:t>
            </a:r>
          </a:p>
          <a:p>
            <a:r>
              <a:rPr lang="fr-BE" b="1" dirty="0" smtClean="0"/>
              <a:t>Erasmus+</a:t>
            </a:r>
          </a:p>
          <a:p>
            <a:r>
              <a:rPr lang="fr-BE" b="1" dirty="0" smtClean="0"/>
              <a:t>Europe for </a:t>
            </a:r>
            <a:r>
              <a:rPr lang="fr-BE" b="1" dirty="0" err="1" smtClean="0"/>
              <a:t>Citizens</a:t>
            </a:r>
            <a:endParaRPr lang="fr-BE" b="1" dirty="0" smtClean="0"/>
          </a:p>
          <a:p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13959122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Unit G2 "Data Applications &amp; </a:t>
            </a:r>
            <a:r>
              <a:rPr lang="fr-BE" dirty="0" err="1"/>
              <a:t>C</a:t>
            </a:r>
            <a:r>
              <a:rPr lang="fr-BE" dirty="0" err="1" smtClean="0"/>
              <a:t>reativity</a:t>
            </a:r>
            <a:r>
              <a:rPr lang="fr-BE" dirty="0" smtClean="0"/>
              <a:t>" 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1800" dirty="0" smtClean="0"/>
              <a:t>Unit G2 covers </a:t>
            </a:r>
            <a:r>
              <a:rPr lang="en-GB" sz="1800" dirty="0"/>
              <a:t>a range of activities for the European </a:t>
            </a:r>
            <a:r>
              <a:rPr lang="en-GB" sz="1800" b="1" dirty="0"/>
              <a:t>culture and creative industries</a:t>
            </a:r>
            <a:r>
              <a:rPr lang="en-GB" sz="1800" dirty="0"/>
              <a:t>:</a:t>
            </a:r>
          </a:p>
          <a:p>
            <a:pPr algn="just">
              <a:spcBef>
                <a:spcPts val="1200"/>
              </a:spcBef>
            </a:pPr>
            <a:r>
              <a:rPr lang="en-GB" sz="1800" b="1" dirty="0" smtClean="0"/>
              <a:t>Projects under CIP, </a:t>
            </a:r>
            <a:r>
              <a:rPr lang="en-GB" sz="1800" b="1" dirty="0"/>
              <a:t>FP7 and H2020</a:t>
            </a:r>
            <a:r>
              <a:rPr lang="en-GB" sz="1800" dirty="0"/>
              <a:t>: </a:t>
            </a:r>
            <a:r>
              <a:rPr lang="en-GB" sz="1800" b="1" dirty="0" smtClean="0"/>
              <a:t>ICT </a:t>
            </a:r>
            <a:r>
              <a:rPr lang="en-GB" sz="1800" dirty="0"/>
              <a:t>research for developing cost-effective and intuitive tools for the creative industries;</a:t>
            </a:r>
          </a:p>
          <a:p>
            <a:pPr algn="just">
              <a:spcBef>
                <a:spcPts val="1200"/>
              </a:spcBef>
            </a:pPr>
            <a:r>
              <a:rPr lang="en-GB" sz="1800" b="1" dirty="0"/>
              <a:t>Innovation activities under H2020: </a:t>
            </a:r>
            <a:r>
              <a:rPr lang="en-GB" sz="1800" dirty="0"/>
              <a:t>to stimulate </a:t>
            </a:r>
            <a:r>
              <a:rPr lang="en-GB" sz="1800" b="1" dirty="0" smtClean="0"/>
              <a:t>ICT </a:t>
            </a:r>
            <a:r>
              <a:rPr lang="en-GB" sz="1800" dirty="0"/>
              <a:t>innovations by the creative industry SMEs;</a:t>
            </a:r>
          </a:p>
          <a:p>
            <a:pPr algn="just">
              <a:spcBef>
                <a:spcPts val="1200"/>
              </a:spcBef>
            </a:pPr>
            <a:r>
              <a:rPr lang="en-GB" sz="1800" dirty="0"/>
              <a:t>and activities in the field of </a:t>
            </a:r>
            <a:r>
              <a:rPr lang="en-GB" sz="1800" b="1" dirty="0"/>
              <a:t>digital culture, digital preservation</a:t>
            </a:r>
            <a:r>
              <a:rPr lang="en-GB" sz="1800" dirty="0"/>
              <a:t> and</a:t>
            </a:r>
            <a:r>
              <a:rPr lang="en-GB" sz="1800" b="1" dirty="0"/>
              <a:t> </a:t>
            </a:r>
            <a:r>
              <a:rPr lang="en-GB" sz="1800" b="1" dirty="0" err="1"/>
              <a:t>Europeana</a:t>
            </a:r>
            <a:r>
              <a:rPr lang="en-GB" b="1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44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CULTURAL HERITAGE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Tangible, Intangible, Digital (Born Digital- </a:t>
            </a:r>
            <a:r>
              <a:rPr lang="fr-BE" dirty="0" err="1" smtClean="0"/>
              <a:t>Digitised</a:t>
            </a:r>
            <a:r>
              <a:rPr lang="fr-BE" dirty="0" smtClean="0"/>
              <a:t>)</a:t>
            </a:r>
          </a:p>
          <a:p>
            <a:endParaRPr lang="fr-BE" dirty="0"/>
          </a:p>
          <a:p>
            <a:r>
              <a:rPr lang="fr-BE" dirty="0" smtClean="0"/>
              <a:t>Collections: </a:t>
            </a:r>
            <a:r>
              <a:rPr lang="fr-BE" dirty="0" err="1" smtClean="0"/>
              <a:t>Private</a:t>
            </a:r>
            <a:r>
              <a:rPr lang="fr-BE" dirty="0" smtClean="0"/>
              <a:t>-Public/Museums, </a:t>
            </a:r>
            <a:r>
              <a:rPr lang="fr-BE" dirty="0" err="1" smtClean="0"/>
              <a:t>Libraries</a:t>
            </a:r>
            <a:r>
              <a:rPr lang="fr-BE" dirty="0" smtClean="0"/>
              <a:t>, Archives, Film </a:t>
            </a:r>
            <a:r>
              <a:rPr lang="fr-BE" dirty="0" err="1" smtClean="0"/>
              <a:t>Heritage</a:t>
            </a: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Monuments, Sites, </a:t>
            </a:r>
            <a:r>
              <a:rPr lang="fr-BE" dirty="0" err="1" smtClean="0"/>
              <a:t>Landscapes</a:t>
            </a:r>
            <a:r>
              <a:rPr lang="fr-BE" dirty="0" smtClean="0"/>
              <a:t>, </a:t>
            </a:r>
            <a:r>
              <a:rPr lang="fr-BE" dirty="0" err="1" smtClean="0"/>
              <a:t>Skills</a:t>
            </a:r>
            <a:r>
              <a:rPr lang="fr-BE" dirty="0" smtClean="0"/>
              <a:t>, Practices, </a:t>
            </a:r>
            <a:r>
              <a:rPr lang="fr-BE" dirty="0" err="1" smtClean="0"/>
              <a:t>Knowledge</a:t>
            </a:r>
            <a:r>
              <a:rPr lang="fr-BE" dirty="0" smtClean="0"/>
              <a:t>, Expressions of </a:t>
            </a:r>
            <a:r>
              <a:rPr lang="fr-BE" dirty="0" err="1" smtClean="0"/>
              <a:t>human</a:t>
            </a:r>
            <a:r>
              <a:rPr lang="fr-BE" dirty="0" smtClean="0"/>
              <a:t> </a:t>
            </a:r>
            <a:r>
              <a:rPr lang="fr-BE" dirty="0" err="1" smtClean="0"/>
              <a:t>creativity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6668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BE" dirty="0" smtClean="0"/>
              <a:t>To know 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spcAft>
                <a:spcPts val="0"/>
              </a:spcAft>
              <a:buNone/>
            </a:pPr>
            <a:endParaRPr lang="fr-BE" sz="2800" kern="1200" dirty="0">
              <a:solidFill>
                <a:prstClr val="black"/>
              </a:solidFill>
              <a:latin typeface="Calibri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fr-BE" sz="2800" b="1" kern="1200" dirty="0" smtClean="0">
                <a:solidFill>
                  <a:prstClr val="black"/>
                </a:solidFill>
                <a:latin typeface="Calibri"/>
              </a:rPr>
              <a:t>Digital Single </a:t>
            </a:r>
            <a:r>
              <a:rPr lang="fr-BE" sz="2800" b="1" kern="1200" dirty="0" err="1" smtClean="0">
                <a:solidFill>
                  <a:prstClr val="black"/>
                </a:solidFill>
                <a:latin typeface="Calibri"/>
              </a:rPr>
              <a:t>Market</a:t>
            </a:r>
            <a:endParaRPr lang="fr-BE" sz="2800" b="1" kern="1200" dirty="0" smtClean="0">
              <a:solidFill>
                <a:prstClr val="black"/>
              </a:solidFill>
              <a:latin typeface="Calibri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fr-BE" sz="2800" b="1" kern="1200" dirty="0">
                <a:solidFill>
                  <a:prstClr val="black"/>
                </a:solidFill>
                <a:latin typeface="Calibri"/>
                <a:hlinkClick r:id="rId3"/>
              </a:rPr>
              <a:t>http://ec.europa.eu/priorities/digital-single-market</a:t>
            </a:r>
            <a:r>
              <a:rPr lang="fr-BE" sz="2800" b="1" kern="1200" dirty="0" smtClean="0">
                <a:solidFill>
                  <a:prstClr val="black"/>
                </a:solidFill>
                <a:latin typeface="Calibri"/>
                <a:hlinkClick r:id="rId3"/>
              </a:rPr>
              <a:t>/</a:t>
            </a:r>
            <a:endParaRPr lang="fr-BE" sz="2800" b="1" kern="1200" dirty="0" smtClean="0">
              <a:solidFill>
                <a:prstClr val="black"/>
              </a:solidFill>
              <a:latin typeface="Calibri"/>
            </a:endParaRPr>
          </a:p>
          <a:p>
            <a:pPr marL="0" lvl="0" indent="0" fontAlgn="auto">
              <a:spcAft>
                <a:spcPts val="0"/>
              </a:spcAft>
              <a:buNone/>
            </a:pPr>
            <a:endParaRPr lang="fr-BE" sz="2800" b="1" kern="1200" dirty="0" smtClean="0">
              <a:solidFill>
                <a:prstClr val="black"/>
              </a:solidFill>
              <a:latin typeface="Calibri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fr-BE" sz="2800" b="1" kern="1200" dirty="0" err="1" smtClean="0">
                <a:solidFill>
                  <a:prstClr val="black"/>
                </a:solidFill>
                <a:latin typeface="Calibri"/>
              </a:rPr>
              <a:t>Follow</a:t>
            </a:r>
            <a:r>
              <a:rPr lang="fr-BE" sz="2800" b="1" kern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BE" sz="2800" b="1" kern="1200" dirty="0">
                <a:solidFill>
                  <a:prstClr val="black"/>
                </a:solidFill>
                <a:latin typeface="Calibri"/>
              </a:rPr>
              <a:t>us on </a:t>
            </a:r>
            <a:r>
              <a:rPr lang="fr-BE" sz="2800" b="1" kern="1200" dirty="0" err="1">
                <a:solidFill>
                  <a:prstClr val="black"/>
                </a:solidFill>
                <a:latin typeface="Calibri"/>
              </a:rPr>
              <a:t>Twitter</a:t>
            </a:r>
            <a:r>
              <a:rPr lang="fr-BE" sz="2800" b="1" kern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GB" sz="2500" kern="1200" dirty="0">
                <a:solidFill>
                  <a:srgbClr val="0000FF"/>
                </a:solidFill>
                <a:latin typeface="Calibri"/>
              </a:rPr>
              <a:t>@</a:t>
            </a:r>
            <a:r>
              <a:rPr lang="en-GB" sz="2500" kern="1200" dirty="0" err="1" smtClean="0">
                <a:solidFill>
                  <a:srgbClr val="0000FF"/>
                </a:solidFill>
                <a:latin typeface="Calibri"/>
                <a:hlinkClick r:id="rId4"/>
              </a:rPr>
              <a:t>digicultEU</a:t>
            </a:r>
            <a:r>
              <a:rPr lang="en-GB" sz="2500" kern="1200" dirty="0" smtClean="0">
                <a:solidFill>
                  <a:srgbClr val="0000FF"/>
                </a:solidFill>
                <a:latin typeface="Calibri"/>
              </a:rPr>
              <a:t>, </a:t>
            </a:r>
            <a:r>
              <a:rPr lang="en-GB" sz="2500" kern="1200" dirty="0">
                <a:solidFill>
                  <a:srgbClr val="0000FF"/>
                </a:solidFill>
                <a:latin typeface="Calibri"/>
              </a:rPr>
              <a:t>@ </a:t>
            </a:r>
            <a:r>
              <a:rPr lang="en-GB" sz="2500" kern="1200" dirty="0" err="1" smtClean="0">
                <a:solidFill>
                  <a:srgbClr val="0000FF"/>
                </a:solidFill>
                <a:latin typeface="Calibri"/>
              </a:rPr>
              <a:t>ICTCreativityEU</a:t>
            </a:r>
            <a:r>
              <a:rPr lang="en-GB" sz="2500" kern="1200" dirty="0" smtClean="0">
                <a:solidFill>
                  <a:srgbClr val="0000FF"/>
                </a:solidFill>
                <a:latin typeface="Calibri"/>
              </a:rPr>
              <a:t>    </a:t>
            </a:r>
            <a:endParaRPr lang="en-GB" sz="2500" kern="1200" dirty="0">
              <a:solidFill>
                <a:srgbClr val="0000FF"/>
              </a:solidFill>
              <a:latin typeface="Calibri"/>
            </a:endParaRPr>
          </a:p>
          <a:p>
            <a:pPr marL="0" lvl="0" indent="0" fontAlgn="auto">
              <a:spcAft>
                <a:spcPts val="0"/>
              </a:spcAft>
              <a:buNone/>
            </a:pPr>
            <a:endParaRPr lang="fr-BE" sz="2800" b="1" kern="1200" dirty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ICT </a:t>
            </a:r>
            <a:r>
              <a:rPr lang="fr-BE" dirty="0" err="1" smtClean="0"/>
              <a:t>Proposers</a:t>
            </a:r>
            <a:r>
              <a:rPr lang="fr-BE" dirty="0" smtClean="0"/>
              <a:t>' DAY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3633788"/>
          </a:xfrm>
        </p:spPr>
        <p:txBody>
          <a:bodyPr/>
          <a:lstStyle/>
          <a:p>
            <a:endParaRPr lang="fr-BE" dirty="0"/>
          </a:p>
          <a:p>
            <a:pPr marL="0" indent="0" algn="ctr">
              <a:buNone/>
            </a:pPr>
            <a:r>
              <a:rPr lang="fr-BE" b="1" dirty="0" smtClean="0"/>
              <a:t>Horizon 2020</a:t>
            </a:r>
          </a:p>
          <a:p>
            <a:pPr marL="0" indent="0" algn="ctr">
              <a:buNone/>
            </a:pPr>
            <a:r>
              <a:rPr lang="fr-BE" b="1" dirty="0" err="1" smtClean="0"/>
              <a:t>Work</a:t>
            </a:r>
            <a:r>
              <a:rPr lang="fr-BE" b="1" dirty="0" smtClean="0"/>
              <a:t> Programme 2018-2020</a:t>
            </a:r>
          </a:p>
          <a:p>
            <a:endParaRPr lang="fr-BE" dirty="0"/>
          </a:p>
          <a:p>
            <a:r>
              <a:rPr lang="fr-BE" dirty="0"/>
              <a:t>Dates : 9-10 </a:t>
            </a:r>
            <a:r>
              <a:rPr lang="fr-BE" dirty="0" err="1"/>
              <a:t>November</a:t>
            </a:r>
            <a:r>
              <a:rPr lang="fr-BE" dirty="0"/>
              <a:t> 2017</a:t>
            </a:r>
          </a:p>
          <a:p>
            <a:r>
              <a:rPr lang="fr-BE" dirty="0"/>
              <a:t>Location: Budapest</a:t>
            </a:r>
          </a:p>
          <a:p>
            <a:r>
              <a:rPr lang="en-GB" sz="2000" u="sng" dirty="0">
                <a:hlinkClick r:id="rId2"/>
              </a:rPr>
              <a:t>https://ec.europa.eu/digital-single-market/events/cf/ict-proposers-day-2017/register.cfm</a:t>
            </a:r>
            <a:r>
              <a:rPr lang="en-GB" sz="2000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1892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sz="3200" dirty="0" err="1" smtClean="0"/>
              <a:t>Thanks</a:t>
            </a:r>
            <a:r>
              <a:rPr lang="fr-BE" sz="3200" dirty="0" smtClean="0"/>
              <a:t> for </a:t>
            </a:r>
            <a:r>
              <a:rPr lang="fr-BE" sz="3200" dirty="0" err="1" smtClean="0"/>
              <a:t>your</a:t>
            </a:r>
            <a:r>
              <a:rPr lang="fr-BE" sz="3200" dirty="0" smtClean="0"/>
              <a:t> attention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700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Basic </a:t>
            </a:r>
            <a:r>
              <a:rPr lang="fr-BE" dirty="0" err="1" smtClean="0"/>
              <a:t>Legal</a:t>
            </a:r>
            <a:r>
              <a:rPr lang="fr-BE" dirty="0" smtClean="0"/>
              <a:t> Documents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b="1" dirty="0" smtClean="0"/>
              <a:t>Commission </a:t>
            </a:r>
            <a:r>
              <a:rPr lang="fr-BE" b="1" dirty="0" err="1" smtClean="0"/>
              <a:t>recommendation</a:t>
            </a:r>
            <a:r>
              <a:rPr lang="fr-BE" b="1" dirty="0" smtClean="0"/>
              <a:t> of 27 </a:t>
            </a:r>
            <a:r>
              <a:rPr lang="fr-BE" b="1" dirty="0" err="1" smtClean="0"/>
              <a:t>October</a:t>
            </a:r>
            <a:r>
              <a:rPr lang="fr-BE" b="1" dirty="0" smtClean="0"/>
              <a:t> 2011 on the </a:t>
            </a:r>
            <a:r>
              <a:rPr lang="fr-BE" b="1" dirty="0" err="1" smtClean="0"/>
              <a:t>digitisation</a:t>
            </a:r>
            <a:r>
              <a:rPr lang="fr-BE" b="1" dirty="0" smtClean="0"/>
              <a:t> and online </a:t>
            </a:r>
            <a:r>
              <a:rPr lang="fr-BE" b="1" dirty="0" err="1" smtClean="0"/>
              <a:t>accessibility</a:t>
            </a:r>
            <a:r>
              <a:rPr lang="fr-BE" b="1" dirty="0" smtClean="0"/>
              <a:t> of cultural </a:t>
            </a:r>
            <a:r>
              <a:rPr lang="fr-BE" b="1" dirty="0" err="1" smtClean="0"/>
              <a:t>material</a:t>
            </a:r>
            <a:r>
              <a:rPr lang="fr-BE" b="1" dirty="0" smtClean="0"/>
              <a:t> and digital </a:t>
            </a:r>
            <a:r>
              <a:rPr lang="fr-BE" b="1" dirty="0" err="1" smtClean="0"/>
              <a:t>preservation</a:t>
            </a:r>
            <a:r>
              <a:rPr lang="fr-BE" b="1" dirty="0" smtClean="0"/>
              <a:t>.</a:t>
            </a:r>
          </a:p>
          <a:p>
            <a:endParaRPr lang="fr-BE" dirty="0"/>
          </a:p>
          <a:p>
            <a:r>
              <a:rPr lang="fr-BE" sz="2000" dirty="0" err="1" smtClean="0"/>
              <a:t>Revised</a:t>
            </a:r>
            <a:r>
              <a:rPr lang="fr-BE" sz="2000" dirty="0" smtClean="0"/>
              <a:t> PSI Directive. The Directive on the </a:t>
            </a:r>
            <a:r>
              <a:rPr lang="fr-BE" sz="2000" dirty="0" err="1" smtClean="0"/>
              <a:t>re-use</a:t>
            </a:r>
            <a:r>
              <a:rPr lang="fr-BE" sz="2000" dirty="0" smtClean="0"/>
              <a:t> of public </a:t>
            </a:r>
            <a:r>
              <a:rPr lang="fr-BE" sz="2000" dirty="0" err="1" smtClean="0"/>
              <a:t>sector</a:t>
            </a:r>
            <a:r>
              <a:rPr lang="fr-BE" sz="2000" dirty="0" smtClean="0"/>
              <a:t> information (Directive 2003/98/EC) – 31 </a:t>
            </a:r>
            <a:r>
              <a:rPr lang="fr-BE" sz="2000" dirty="0" err="1" smtClean="0"/>
              <a:t>December</a:t>
            </a:r>
            <a:r>
              <a:rPr lang="fr-BE" sz="2000" dirty="0" smtClean="0"/>
              <a:t> 2003. </a:t>
            </a:r>
            <a:r>
              <a:rPr lang="fr-BE" sz="2000" dirty="0" err="1" smtClean="0"/>
              <a:t>Revised</a:t>
            </a:r>
            <a:r>
              <a:rPr lang="fr-BE" sz="2000" dirty="0" smtClean="0"/>
              <a:t> version Directive 2013/37/EU (</a:t>
            </a:r>
            <a:r>
              <a:rPr lang="fr-BE" sz="2000" dirty="0" err="1" smtClean="0"/>
              <a:t>Entered</a:t>
            </a:r>
            <a:r>
              <a:rPr lang="fr-BE" sz="2000" dirty="0" smtClean="0"/>
              <a:t> </a:t>
            </a:r>
            <a:r>
              <a:rPr lang="fr-BE" sz="2000" dirty="0" err="1" smtClean="0"/>
              <a:t>into</a:t>
            </a:r>
            <a:r>
              <a:rPr lang="fr-BE" sz="2000" dirty="0" smtClean="0"/>
              <a:t> force on 17 July 2013).</a:t>
            </a:r>
          </a:p>
          <a:p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7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Other</a:t>
            </a:r>
            <a:r>
              <a:rPr lang="fr-BE" dirty="0" smtClean="0"/>
              <a:t> Documents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r>
              <a:rPr lang="fr-BE" i="1" dirty="0" smtClean="0"/>
              <a:t>Conclusions on cultural </a:t>
            </a:r>
            <a:r>
              <a:rPr lang="fr-BE" i="1" dirty="0" err="1" smtClean="0"/>
              <a:t>heritage</a:t>
            </a:r>
            <a:r>
              <a:rPr lang="fr-BE" i="1" dirty="0" smtClean="0"/>
              <a:t> as a </a:t>
            </a:r>
            <a:r>
              <a:rPr lang="fr-BE" i="1" dirty="0" err="1" smtClean="0"/>
              <a:t>strategic</a:t>
            </a:r>
            <a:r>
              <a:rPr lang="fr-BE" i="1" dirty="0" smtClean="0"/>
              <a:t> </a:t>
            </a:r>
            <a:r>
              <a:rPr lang="fr-BE" i="1" dirty="0" err="1" smtClean="0"/>
              <a:t>resource</a:t>
            </a:r>
            <a:r>
              <a:rPr lang="fr-BE" i="1" dirty="0" smtClean="0"/>
              <a:t> for a </a:t>
            </a:r>
            <a:r>
              <a:rPr lang="fr-BE" i="1" dirty="0" err="1" smtClean="0"/>
              <a:t>sustainable</a:t>
            </a:r>
            <a:r>
              <a:rPr lang="fr-BE" i="1" dirty="0" smtClean="0"/>
              <a:t> Europe</a:t>
            </a:r>
            <a:r>
              <a:rPr lang="fr-BE" dirty="0" smtClean="0"/>
              <a:t>. Council of the European Union, 20th May 2014.</a:t>
            </a:r>
          </a:p>
          <a:p>
            <a:r>
              <a:rPr lang="fr-BE" i="1" dirty="0" err="1" smtClean="0"/>
              <a:t>Towards</a:t>
            </a:r>
            <a:r>
              <a:rPr lang="fr-BE" i="1" dirty="0" smtClean="0"/>
              <a:t> an </a:t>
            </a:r>
            <a:r>
              <a:rPr lang="fr-BE" i="1" dirty="0" err="1" smtClean="0"/>
              <a:t>integrated</a:t>
            </a:r>
            <a:r>
              <a:rPr lang="fr-BE" i="1" dirty="0" smtClean="0"/>
              <a:t> </a:t>
            </a:r>
            <a:r>
              <a:rPr lang="fr-BE" i="1" dirty="0" err="1" smtClean="0"/>
              <a:t>approach</a:t>
            </a:r>
            <a:r>
              <a:rPr lang="fr-BE" i="1" dirty="0" smtClean="0"/>
              <a:t> to cultural </a:t>
            </a:r>
            <a:r>
              <a:rPr lang="fr-BE" i="1" dirty="0" err="1" smtClean="0"/>
              <a:t>heritage</a:t>
            </a:r>
            <a:r>
              <a:rPr lang="fr-BE" i="1" dirty="0" smtClean="0"/>
              <a:t> for Europe</a:t>
            </a:r>
            <a:r>
              <a:rPr lang="fr-BE" dirty="0" smtClean="0"/>
              <a:t>, July 2014. EC Communication.</a:t>
            </a:r>
          </a:p>
          <a:p>
            <a:r>
              <a:rPr lang="fr-BE" i="1" dirty="0" err="1"/>
              <a:t>Mapping</a:t>
            </a:r>
            <a:r>
              <a:rPr lang="fr-BE" i="1" dirty="0"/>
              <a:t> of Cultural </a:t>
            </a:r>
            <a:r>
              <a:rPr lang="fr-BE" i="1" dirty="0" err="1"/>
              <a:t>Heritage</a:t>
            </a:r>
            <a:r>
              <a:rPr lang="fr-BE" i="1" dirty="0"/>
              <a:t> actions in European Union </a:t>
            </a:r>
            <a:r>
              <a:rPr lang="fr-BE" i="1" dirty="0" err="1"/>
              <a:t>policies</a:t>
            </a:r>
            <a:r>
              <a:rPr lang="fr-BE" i="1" dirty="0"/>
              <a:t>, programmes and </a:t>
            </a:r>
            <a:r>
              <a:rPr lang="fr-BE" i="1" dirty="0" err="1" smtClean="0"/>
              <a:t>activities.Latest</a:t>
            </a:r>
            <a:r>
              <a:rPr lang="fr-BE" i="1" dirty="0" smtClean="0"/>
              <a:t> update: May 2017</a:t>
            </a:r>
            <a:r>
              <a:rPr lang="fr-BE" dirty="0" smtClean="0"/>
              <a:t> </a:t>
            </a:r>
            <a:r>
              <a:rPr lang="fr-BE" dirty="0" smtClean="0"/>
              <a:t>(DG Culture Report)</a:t>
            </a: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6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Place of </a:t>
            </a:r>
            <a:r>
              <a:rPr lang="fr-BE" dirty="0" err="1" smtClean="0"/>
              <a:t>Culural</a:t>
            </a:r>
            <a:r>
              <a:rPr lang="fr-BE" dirty="0" smtClean="0"/>
              <a:t> </a:t>
            </a:r>
            <a:r>
              <a:rPr lang="fr-BE" dirty="0" err="1" smtClean="0"/>
              <a:t>Heritage</a:t>
            </a:r>
            <a:r>
              <a:rPr lang="fr-BE" dirty="0" smtClean="0"/>
              <a:t> in the </a:t>
            </a:r>
            <a:r>
              <a:rPr lang="fr-BE" dirty="0" err="1" smtClean="0"/>
              <a:t>Recommendation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  "</a:t>
            </a:r>
            <a:r>
              <a:rPr lang="fr-BE" dirty="0" err="1" smtClean="0"/>
              <a:t>Europe's</a:t>
            </a:r>
            <a:r>
              <a:rPr lang="fr-BE" dirty="0" smtClean="0"/>
              <a:t> cultural memory </a:t>
            </a:r>
            <a:r>
              <a:rPr lang="fr-BE" dirty="0" err="1" smtClean="0"/>
              <a:t>includes</a:t>
            </a:r>
            <a:r>
              <a:rPr lang="fr-BE" dirty="0" smtClean="0"/>
              <a:t>:</a:t>
            </a:r>
          </a:p>
          <a:p>
            <a:r>
              <a:rPr lang="fr-BE" dirty="0" smtClean="0"/>
              <a:t>- </a:t>
            </a:r>
            <a:r>
              <a:rPr lang="fr-BE" dirty="0" err="1" smtClean="0"/>
              <a:t>print</a:t>
            </a:r>
            <a:r>
              <a:rPr lang="fr-BE" dirty="0" smtClean="0"/>
              <a:t> (books, </a:t>
            </a:r>
            <a:r>
              <a:rPr lang="fr-BE" dirty="0" err="1" smtClean="0"/>
              <a:t>journals</a:t>
            </a:r>
            <a:r>
              <a:rPr lang="fr-BE" dirty="0" smtClean="0"/>
              <a:t> and </a:t>
            </a:r>
            <a:r>
              <a:rPr lang="fr-BE" dirty="0" err="1" smtClean="0"/>
              <a:t>newspapers</a:t>
            </a:r>
            <a:r>
              <a:rPr lang="fr-BE" dirty="0" smtClean="0"/>
              <a:t>)</a:t>
            </a:r>
          </a:p>
          <a:p>
            <a:r>
              <a:rPr lang="fr-BE" dirty="0" smtClean="0"/>
              <a:t>- </a:t>
            </a:r>
            <a:r>
              <a:rPr lang="fr-BE" dirty="0" err="1" smtClean="0"/>
              <a:t>photographs</a:t>
            </a:r>
            <a:endParaRPr lang="fr-BE" dirty="0" smtClean="0"/>
          </a:p>
          <a:p>
            <a:r>
              <a:rPr lang="fr-BE" dirty="0" smtClean="0"/>
              <a:t>- </a:t>
            </a:r>
            <a:r>
              <a:rPr lang="fr-BE" dirty="0" err="1" smtClean="0"/>
              <a:t>museum</a:t>
            </a:r>
            <a:r>
              <a:rPr lang="fr-BE" dirty="0" smtClean="0"/>
              <a:t> </a:t>
            </a:r>
            <a:r>
              <a:rPr lang="fr-BE" dirty="0" err="1" smtClean="0"/>
              <a:t>objects</a:t>
            </a:r>
            <a:endParaRPr lang="fr-BE" dirty="0" smtClean="0"/>
          </a:p>
          <a:p>
            <a:r>
              <a:rPr lang="fr-BE" dirty="0" smtClean="0"/>
              <a:t>- </a:t>
            </a:r>
            <a:r>
              <a:rPr lang="fr-BE" dirty="0" err="1" smtClean="0"/>
              <a:t>archival</a:t>
            </a:r>
            <a:r>
              <a:rPr lang="fr-BE" dirty="0" smtClean="0"/>
              <a:t> documents</a:t>
            </a:r>
          </a:p>
          <a:p>
            <a:r>
              <a:rPr lang="fr-BE" dirty="0" smtClean="0"/>
              <a:t>- </a:t>
            </a:r>
            <a:r>
              <a:rPr lang="fr-BE" dirty="0" err="1" smtClean="0"/>
              <a:t>sound</a:t>
            </a:r>
            <a:r>
              <a:rPr lang="fr-BE" dirty="0" smtClean="0"/>
              <a:t> and </a:t>
            </a:r>
            <a:r>
              <a:rPr lang="fr-BE" dirty="0" err="1" smtClean="0"/>
              <a:t>audiovisual</a:t>
            </a:r>
            <a:r>
              <a:rPr lang="fr-BE" dirty="0" smtClean="0"/>
              <a:t> </a:t>
            </a:r>
            <a:r>
              <a:rPr lang="fr-BE" dirty="0" err="1" smtClean="0"/>
              <a:t>material</a:t>
            </a:r>
            <a:endParaRPr lang="fr-BE" dirty="0" smtClean="0"/>
          </a:p>
          <a:p>
            <a:r>
              <a:rPr lang="fr-BE" dirty="0" smtClean="0"/>
              <a:t>- monuments and </a:t>
            </a:r>
            <a:r>
              <a:rPr lang="fr-BE" dirty="0" err="1" smtClean="0"/>
              <a:t>archaeological</a:t>
            </a:r>
            <a:r>
              <a:rPr lang="fr-BE" dirty="0" smtClean="0"/>
              <a:t> sites"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7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Implementation</a:t>
            </a:r>
            <a:r>
              <a:rPr lang="fr-BE" dirty="0" smtClean="0"/>
              <a:t> of the </a:t>
            </a:r>
            <a:r>
              <a:rPr lang="fr-BE" dirty="0" err="1" smtClean="0"/>
              <a:t>Recommendation</a:t>
            </a:r>
            <a:r>
              <a:rPr lang="fr-BE" dirty="0" smtClean="0"/>
              <a:t> 2011/711/EU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First report on the </a:t>
            </a:r>
            <a:r>
              <a:rPr lang="fr-BE" dirty="0" err="1" smtClean="0"/>
              <a:t>implementation</a:t>
            </a:r>
            <a:r>
              <a:rPr lang="fr-BE" dirty="0" smtClean="0"/>
              <a:t>:</a:t>
            </a:r>
            <a:endParaRPr lang="fr-BE" dirty="0"/>
          </a:p>
          <a:p>
            <a:r>
              <a:rPr lang="fr-BE" i="1" dirty="0" smtClean="0"/>
              <a:t>Cultural </a:t>
            </a:r>
            <a:r>
              <a:rPr lang="fr-BE" i="1" dirty="0" err="1" smtClean="0"/>
              <a:t>heritage</a:t>
            </a:r>
            <a:r>
              <a:rPr lang="fr-BE" i="1" dirty="0" smtClean="0"/>
              <a:t>. </a:t>
            </a:r>
            <a:r>
              <a:rPr lang="fr-BE" i="1" dirty="0" err="1" smtClean="0"/>
              <a:t>Digitisation</a:t>
            </a:r>
            <a:r>
              <a:rPr lang="fr-BE" i="1" dirty="0" smtClean="0"/>
              <a:t>, online </a:t>
            </a:r>
            <a:r>
              <a:rPr lang="fr-BE" i="1" dirty="0" err="1" smtClean="0"/>
              <a:t>accessibility</a:t>
            </a:r>
            <a:r>
              <a:rPr lang="fr-BE" i="1" dirty="0" smtClean="0"/>
              <a:t> and digital </a:t>
            </a:r>
            <a:r>
              <a:rPr lang="fr-BE" i="1" dirty="0" err="1" smtClean="0"/>
              <a:t>preservation</a:t>
            </a:r>
            <a:r>
              <a:rPr lang="fr-BE" i="1" dirty="0" smtClean="0"/>
              <a:t>. Report on the </a:t>
            </a:r>
            <a:r>
              <a:rPr lang="fr-BE" i="1" dirty="0" err="1" smtClean="0"/>
              <a:t>implementation</a:t>
            </a:r>
            <a:r>
              <a:rPr lang="fr-BE" i="1" dirty="0" smtClean="0"/>
              <a:t> of Commission </a:t>
            </a:r>
            <a:r>
              <a:rPr lang="fr-BE" i="1" dirty="0" err="1" smtClean="0"/>
              <a:t>Recommendation</a:t>
            </a:r>
            <a:r>
              <a:rPr lang="fr-BE" i="1" dirty="0" smtClean="0"/>
              <a:t> 2011/711/EU – Progress report 2011-2013. </a:t>
            </a:r>
            <a:r>
              <a:rPr lang="fr-BE" i="1" dirty="0" err="1" smtClean="0"/>
              <a:t>Working</a:t>
            </a:r>
            <a:r>
              <a:rPr lang="fr-BE" i="1" dirty="0" smtClean="0"/>
              <a:t> document</a:t>
            </a:r>
            <a:r>
              <a:rPr lang="fr-BE" dirty="0" smtClean="0"/>
              <a:t>, </a:t>
            </a:r>
            <a:r>
              <a:rPr lang="fr-BE" dirty="0" err="1" smtClean="0"/>
              <a:t>September</a:t>
            </a:r>
            <a:r>
              <a:rPr lang="fr-BE" dirty="0" smtClean="0"/>
              <a:t> 2014.</a:t>
            </a:r>
          </a:p>
          <a:p>
            <a:r>
              <a:rPr lang="fr-BE" dirty="0" smtClean="0"/>
              <a:t>Second report: </a:t>
            </a:r>
            <a:r>
              <a:rPr lang="fr-BE" i="1" dirty="0" smtClean="0"/>
              <a:t>Progress </a:t>
            </a:r>
            <a:r>
              <a:rPr lang="fr-BE" i="1" dirty="0"/>
              <a:t>report 2013-2015. </a:t>
            </a:r>
            <a:r>
              <a:rPr lang="fr-BE" i="1" dirty="0" err="1"/>
              <a:t>Working</a:t>
            </a:r>
            <a:r>
              <a:rPr lang="fr-BE" i="1" dirty="0"/>
              <a:t> document</a:t>
            </a:r>
            <a:r>
              <a:rPr lang="fr-BE" dirty="0"/>
              <a:t>, June 2016.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510194"/>
      </p:ext>
    </p:extLst>
  </p:cSld>
  <p:clrMapOvr>
    <a:masterClrMapping/>
  </p:clrMapOvr>
</p:sld>
</file>

<file path=ppt/theme/theme1.xml><?xml version="1.0" encoding="utf-8"?>
<a:theme xmlns:a="http://schemas.openxmlformats.org/drawingml/2006/main" name="PPT_template_bluebanner_EN v2">
  <a:themeElements>
    <a:clrScheme name="EU Banner">
      <a:dk1>
        <a:srgbClr val="0F5494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F5494"/>
      </a:accent2>
      <a:accent3>
        <a:srgbClr val="FFFFFF"/>
      </a:accent3>
      <a:accent4>
        <a:srgbClr val="000000"/>
      </a:accent4>
      <a:accent5>
        <a:srgbClr val="DAEDEF"/>
      </a:accent5>
      <a:accent6>
        <a:srgbClr val="0F5494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3220</TotalTime>
  <Words>2234</Words>
  <Application>Microsoft Office PowerPoint</Application>
  <PresentationFormat>On-screen Show (4:3)</PresentationFormat>
  <Paragraphs>338</Paragraphs>
  <Slides>52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PPT_template_bluebanner_EN v2</vt:lpstr>
      <vt:lpstr>European Funding for the Digital Cultural Heritage  Programmes and Calls 2017-2020  DCH Berlin – 30 August 2017  Marcel WATELET Project Officer  DG CNECT Communications Networks, Content &amp; Technology Unit G2 Data Applications &amp; Creativity Unit</vt:lpstr>
      <vt:lpstr>Treaty on European Union states Consolidated version 26/10/2012  (OJ-C326/3)</vt:lpstr>
      <vt:lpstr>G7 FLORENCE DECLARATION  31-03-2017</vt:lpstr>
      <vt:lpstr>G7 FLORENCE DECLARATION 31-03-2017</vt:lpstr>
      <vt:lpstr>CULTURAL HERITAGE</vt:lpstr>
      <vt:lpstr>Basic Legal Documents</vt:lpstr>
      <vt:lpstr>Other Documents</vt:lpstr>
      <vt:lpstr>Place of Culural Heritage in the Recommendation</vt:lpstr>
      <vt:lpstr>Implementation of the Recommendation 2011/711/EU</vt:lpstr>
      <vt:lpstr>Reports</vt:lpstr>
      <vt:lpstr>Specific Reports on Digitisation</vt:lpstr>
      <vt:lpstr>Groups</vt:lpstr>
      <vt:lpstr>Ex-MSEG=&gt;DCHE – EU28 meet twice/year in Luxembourg</vt:lpstr>
      <vt:lpstr>EU Policy</vt:lpstr>
      <vt:lpstr>DSI - CEF</vt:lpstr>
      <vt:lpstr>EC actions implemented (-&gt;2013-2015/2017)</vt:lpstr>
      <vt:lpstr>Results of different types of projects</vt:lpstr>
      <vt:lpstr>Specific supports covered until now</vt:lpstr>
      <vt:lpstr>Thematic domains covered until now</vt:lpstr>
      <vt:lpstr>Single access point : Europeana</vt:lpstr>
      <vt:lpstr>Creativity and Cultural Heritage  2 CIP projects </vt:lpstr>
      <vt:lpstr>Outside EUROPEANA</vt:lpstr>
      <vt:lpstr>Digital Cultural Heritage in FP7</vt:lpstr>
      <vt:lpstr>Creative and cultural industries</vt:lpstr>
      <vt:lpstr>ICT/Digital Culture/cultural heritage in H2020 strategy</vt:lpstr>
      <vt:lpstr>Cultural heritage in the digital economy</vt:lpstr>
      <vt:lpstr>EU Policy : H2020 strategy</vt:lpstr>
      <vt:lpstr>Policy Programme (2015)</vt:lpstr>
      <vt:lpstr>Investing in the Digital Single Market (1)</vt:lpstr>
      <vt:lpstr>Investing in the Digital Single Market (2)</vt:lpstr>
      <vt:lpstr>CEF funding for Digital Service Infrastructures</vt:lpstr>
      <vt:lpstr>New call</vt:lpstr>
      <vt:lpstr>Investing in the Digital Single Market (3) </vt:lpstr>
      <vt:lpstr>Investing in the Digital Single Market (4)</vt:lpstr>
      <vt:lpstr>EC funding instruments</vt:lpstr>
      <vt:lpstr> Instruments H2020</vt:lpstr>
      <vt:lpstr>H2020</vt:lpstr>
      <vt:lpstr>H2020 - Calls 2017</vt:lpstr>
      <vt:lpstr>H2020 - Calls 2017</vt:lpstr>
      <vt:lpstr>H2020 - Current call</vt:lpstr>
      <vt:lpstr>HORIZON 2020 – (2018-2020)</vt:lpstr>
      <vt:lpstr>H2020 – LEIT-ICT</vt:lpstr>
      <vt:lpstr>H2020 LEIT-ICT</vt:lpstr>
      <vt:lpstr>H2020 – LEIT-ICT</vt:lpstr>
      <vt:lpstr>H2020 - FET</vt:lpstr>
      <vt:lpstr>H2020 – Societal Challenge 6</vt:lpstr>
      <vt:lpstr>European Year of Cultural Heritage</vt:lpstr>
      <vt:lpstr>Programmes</vt:lpstr>
      <vt:lpstr>Unit G2 "Data Applications &amp; Creativity" mission</vt:lpstr>
      <vt:lpstr>To know more</vt:lpstr>
      <vt:lpstr>ICT Proposers' DAY 2017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G2 "Creativity" Unit</dc:title>
  <dc:creator>MILANI Federico (CNECT)</dc:creator>
  <cp:lastModifiedBy>WATELET Marcel (INFSO)</cp:lastModifiedBy>
  <cp:revision>171</cp:revision>
  <cp:lastPrinted>2017-07-24T14:27:57Z</cp:lastPrinted>
  <dcterms:created xsi:type="dcterms:W3CDTF">2014-01-28T14:40:00Z</dcterms:created>
  <dcterms:modified xsi:type="dcterms:W3CDTF">2017-08-28T07:40:36Z</dcterms:modified>
</cp:coreProperties>
</file>