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309" r:id="rId3"/>
    <p:sldId id="392" r:id="rId4"/>
    <p:sldId id="393" r:id="rId5"/>
    <p:sldId id="394" r:id="rId6"/>
    <p:sldId id="395" r:id="rId7"/>
    <p:sldId id="396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BA"/>
    <a:srgbClr val="0F5494"/>
    <a:srgbClr val="FFD624"/>
    <a:srgbClr val="3166CF"/>
    <a:srgbClr val="3E6FD2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24" autoAdjust="0"/>
  </p:normalViewPr>
  <p:slideViewPr>
    <p:cSldViewPr>
      <p:cViewPr>
        <p:scale>
          <a:sx n="67" d="100"/>
          <a:sy n="67" d="100"/>
        </p:scale>
        <p:origin x="-290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16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err="1" smtClean="0"/>
              <a:t>Clickicontoaddpicture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312876"/>
            <a:ext cx="7992888" cy="2088232"/>
          </a:xfrm>
        </p:spPr>
        <p:txBody>
          <a:bodyPr/>
          <a:lstStyle/>
          <a:p>
            <a:pPr algn="ctr"/>
            <a:r>
              <a:rPr lang="en-GB" sz="3200" dirty="0" smtClean="0"/>
              <a:t>EUROPEAN YEAR OF CULTURAL HERITAGE 2018</a:t>
            </a:r>
            <a:br>
              <a:rPr lang="en-GB" sz="32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DCH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1800" dirty="0" smtClean="0"/>
              <a:t>Berlin – 1st September 2017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1600" dirty="0" smtClean="0"/>
              <a:t>Marcel WATELET</a:t>
            </a:r>
            <a:br>
              <a:rPr lang="en-GB" sz="1600" dirty="0" smtClean="0"/>
            </a:br>
            <a:r>
              <a:rPr lang="en-GB" sz="1600" dirty="0" smtClean="0"/>
              <a:t>Project Officer </a:t>
            </a:r>
            <a:br>
              <a:rPr lang="en-GB" sz="1600" dirty="0" smtClean="0"/>
            </a:br>
            <a:r>
              <a:rPr lang="en-GB" sz="1600" dirty="0" smtClean="0"/>
              <a:t>DG CNECT Communications Networks, Content &amp; Technology</a:t>
            </a:r>
            <a:br>
              <a:rPr lang="en-GB" sz="1600" dirty="0" smtClean="0"/>
            </a:br>
            <a:r>
              <a:rPr lang="en-GB" sz="1600" dirty="0" smtClean="0"/>
              <a:t>Unit G2 Data Applications &amp; Creativity Unit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67544" y="5805263"/>
            <a:ext cx="45719" cy="45719"/>
          </a:xfrm>
        </p:spPr>
        <p:txBody>
          <a:bodyPr/>
          <a:lstStyle/>
          <a:p>
            <a:r>
              <a:rPr lang="fr-BE" sz="900" dirty="0" smtClean="0"/>
              <a:t> </a:t>
            </a:r>
            <a:endParaRPr lang="en-GB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Legal</a:t>
            </a:r>
            <a:r>
              <a:rPr lang="fr-BE" dirty="0" smtClean="0"/>
              <a:t> Basis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sz="2000" i="1" dirty="0"/>
              <a:t>30-08-2016</a:t>
            </a:r>
          </a:p>
          <a:p>
            <a:pPr marL="0" indent="0">
              <a:buNone/>
            </a:pPr>
            <a:r>
              <a:rPr lang="fr-BE" sz="2000" b="1" dirty="0" err="1" smtClean="0"/>
              <a:t>Proposal</a:t>
            </a:r>
            <a:r>
              <a:rPr lang="fr-BE" sz="2000" b="1" dirty="0" smtClean="0"/>
              <a:t> </a:t>
            </a:r>
            <a:r>
              <a:rPr lang="fr-BE" sz="2000" b="1" dirty="0"/>
              <a:t>for a </a:t>
            </a:r>
            <a:r>
              <a:rPr lang="fr-BE" sz="2000" b="1" dirty="0" err="1"/>
              <a:t>Decision</a:t>
            </a:r>
            <a:r>
              <a:rPr lang="fr-BE" sz="2000" b="1" dirty="0"/>
              <a:t> of the European </a:t>
            </a:r>
            <a:r>
              <a:rPr lang="fr-BE" sz="2000" b="1" dirty="0" err="1"/>
              <a:t>Parliament</a:t>
            </a:r>
            <a:r>
              <a:rPr lang="fr-BE" sz="2000" b="1" dirty="0"/>
              <a:t> and the Council on a European </a:t>
            </a:r>
            <a:r>
              <a:rPr lang="fr-BE" sz="2000" b="1" dirty="0" err="1"/>
              <a:t>Year</a:t>
            </a:r>
            <a:r>
              <a:rPr lang="fr-BE" sz="2000" b="1" dirty="0"/>
              <a:t> of Cultural </a:t>
            </a:r>
            <a:r>
              <a:rPr lang="fr-BE" sz="2000" b="1" dirty="0" err="1" smtClean="0"/>
              <a:t>Heritage</a:t>
            </a:r>
            <a:endParaRPr lang="fr-BE" sz="2000" b="1" dirty="0" smtClean="0"/>
          </a:p>
          <a:p>
            <a:pPr marL="0" indent="0">
              <a:buNone/>
            </a:pPr>
            <a:endParaRPr lang="fr-BE" sz="2000" b="1" dirty="0"/>
          </a:p>
          <a:p>
            <a:pPr marL="0" indent="0">
              <a:buNone/>
            </a:pPr>
            <a:r>
              <a:rPr lang="fr-BE" sz="2000" i="1" dirty="0" smtClean="0"/>
              <a:t>11-05-2017</a:t>
            </a:r>
          </a:p>
          <a:p>
            <a:pPr marL="0" indent="0">
              <a:buNone/>
            </a:pPr>
            <a:r>
              <a:rPr lang="fr-BE" sz="2000" b="1" dirty="0" err="1" smtClean="0"/>
              <a:t>Decision</a:t>
            </a:r>
            <a:r>
              <a:rPr lang="fr-BE" sz="2000" b="1" dirty="0" smtClean="0"/>
              <a:t> 2017/864 of the European </a:t>
            </a:r>
            <a:r>
              <a:rPr lang="fr-BE" sz="2000" b="1" dirty="0" err="1" smtClean="0"/>
              <a:t>Parliament</a:t>
            </a:r>
            <a:r>
              <a:rPr lang="fr-BE" sz="2000" b="1" dirty="0" smtClean="0"/>
              <a:t> and the Council on a European </a:t>
            </a:r>
            <a:r>
              <a:rPr lang="fr-BE" sz="2000" b="1" dirty="0" err="1" smtClean="0"/>
              <a:t>Year</a:t>
            </a:r>
            <a:r>
              <a:rPr lang="fr-BE" sz="2000" b="1" dirty="0" smtClean="0"/>
              <a:t> of Cultural </a:t>
            </a:r>
            <a:r>
              <a:rPr lang="fr-BE" sz="2000" b="1" dirty="0" err="1" smtClean="0"/>
              <a:t>Heritage</a:t>
            </a:r>
            <a:endParaRPr lang="fr-BE" sz="2000" b="1" dirty="0"/>
          </a:p>
          <a:p>
            <a:pPr marL="0" indent="0">
              <a:buNone/>
            </a:pPr>
            <a:endParaRPr lang="fr-BE" b="1" dirty="0"/>
          </a:p>
          <a:p>
            <a:pPr marL="0" indent="0">
              <a:buNone/>
            </a:pPr>
            <a:endParaRPr lang="fr-BE" b="1" dirty="0"/>
          </a:p>
          <a:p>
            <a:endParaRPr lang="fr-BE" i="1" dirty="0"/>
          </a:p>
          <a:p>
            <a:endParaRPr lang="fr-B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2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1340768"/>
            <a:ext cx="9129700" cy="1224657"/>
          </a:xfrm>
        </p:spPr>
        <p:txBody>
          <a:bodyPr/>
          <a:lstStyle/>
          <a:p>
            <a:r>
              <a:rPr lang="fr-BE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i="1" dirty="0"/>
          </a:p>
          <a:p>
            <a:r>
              <a:rPr lang="fr-BE" b="1" dirty="0" smtClean="0"/>
              <a:t>to encourage the sharing and </a:t>
            </a:r>
            <a:r>
              <a:rPr lang="fr-BE" b="1" dirty="0" err="1" smtClean="0"/>
              <a:t>appreciation</a:t>
            </a:r>
            <a:r>
              <a:rPr lang="fr-BE" b="1" dirty="0" smtClean="0"/>
              <a:t> of </a:t>
            </a:r>
            <a:r>
              <a:rPr lang="fr-BE" b="1" dirty="0" err="1" smtClean="0"/>
              <a:t>Europe's</a:t>
            </a:r>
            <a:r>
              <a:rPr lang="fr-BE" b="1" dirty="0" smtClean="0"/>
              <a:t> cultural </a:t>
            </a:r>
            <a:r>
              <a:rPr lang="fr-BE" b="1" dirty="0" err="1" smtClean="0"/>
              <a:t>heritage</a:t>
            </a:r>
            <a:r>
              <a:rPr lang="fr-BE" b="1" dirty="0" smtClean="0"/>
              <a:t> as a </a:t>
            </a:r>
            <a:r>
              <a:rPr lang="fr-BE" b="1" dirty="0" err="1" smtClean="0"/>
              <a:t>shared</a:t>
            </a:r>
            <a:r>
              <a:rPr lang="fr-BE" b="1" dirty="0" smtClean="0"/>
              <a:t> </a:t>
            </a:r>
            <a:r>
              <a:rPr lang="fr-BE" b="1" dirty="0" err="1" smtClean="0"/>
              <a:t>resource</a:t>
            </a:r>
            <a:endParaRPr lang="fr-BE" b="1" dirty="0" smtClean="0"/>
          </a:p>
          <a:p>
            <a:r>
              <a:rPr lang="fr-BE" b="1" dirty="0"/>
              <a:t>t</a:t>
            </a:r>
            <a:r>
              <a:rPr lang="fr-BE" b="1" dirty="0" smtClean="0"/>
              <a:t>o </a:t>
            </a:r>
            <a:r>
              <a:rPr lang="fr-BE" b="1" dirty="0" err="1" smtClean="0"/>
              <a:t>raise</a:t>
            </a:r>
            <a:r>
              <a:rPr lang="fr-BE" b="1" dirty="0" smtClean="0"/>
              <a:t> </a:t>
            </a:r>
            <a:r>
              <a:rPr lang="fr-BE" b="1" dirty="0" err="1" smtClean="0"/>
              <a:t>awareness</a:t>
            </a:r>
            <a:r>
              <a:rPr lang="fr-BE" b="1" dirty="0" smtClean="0"/>
              <a:t> of </a:t>
            </a:r>
            <a:r>
              <a:rPr lang="fr-BE" b="1" dirty="0" err="1" smtClean="0"/>
              <a:t>common</a:t>
            </a:r>
            <a:r>
              <a:rPr lang="fr-BE" b="1" dirty="0" smtClean="0"/>
              <a:t> </a:t>
            </a:r>
            <a:r>
              <a:rPr lang="fr-BE" b="1" dirty="0" err="1" smtClean="0"/>
              <a:t>history</a:t>
            </a:r>
            <a:r>
              <a:rPr lang="fr-BE" b="1" dirty="0" smtClean="0"/>
              <a:t> and values</a:t>
            </a:r>
          </a:p>
          <a:p>
            <a:r>
              <a:rPr lang="fr-BE" b="1" dirty="0"/>
              <a:t>t</a:t>
            </a:r>
            <a:r>
              <a:rPr lang="fr-BE" b="1" dirty="0" smtClean="0"/>
              <a:t>o </a:t>
            </a:r>
            <a:r>
              <a:rPr lang="fr-BE" b="1" dirty="0" err="1" smtClean="0"/>
              <a:t>reinforce</a:t>
            </a:r>
            <a:r>
              <a:rPr lang="fr-BE" b="1" dirty="0" smtClean="0"/>
              <a:t> a </a:t>
            </a:r>
            <a:r>
              <a:rPr lang="fr-BE" b="1" dirty="0" err="1" smtClean="0"/>
              <a:t>sense</a:t>
            </a:r>
            <a:r>
              <a:rPr lang="fr-BE" b="1" dirty="0" smtClean="0"/>
              <a:t> of </a:t>
            </a:r>
            <a:r>
              <a:rPr lang="fr-BE" b="1" dirty="0" err="1" smtClean="0"/>
              <a:t>belonging</a:t>
            </a:r>
            <a:r>
              <a:rPr lang="fr-BE" b="1" dirty="0" smtClean="0"/>
              <a:t> to a </a:t>
            </a:r>
            <a:r>
              <a:rPr lang="fr-BE" b="1" dirty="0" err="1" smtClean="0"/>
              <a:t>common</a:t>
            </a:r>
            <a:r>
              <a:rPr lang="fr-BE" b="1" dirty="0" smtClean="0"/>
              <a:t> European </a:t>
            </a:r>
            <a:r>
              <a:rPr lang="fr-BE" b="1" dirty="0" err="1" smtClean="0"/>
              <a:t>space</a:t>
            </a:r>
            <a:r>
              <a:rPr lang="fr-BE" b="1" dirty="0" smtClean="0"/>
              <a:t> </a:t>
            </a:r>
          </a:p>
          <a:p>
            <a:endParaRPr lang="fr-BE" i="1" dirty="0"/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4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Budget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err="1" smtClean="0"/>
              <a:t>Period</a:t>
            </a:r>
            <a:r>
              <a:rPr lang="fr-BE" dirty="0" smtClean="0"/>
              <a:t> 1/01/2017 =&gt; 31/12/2018 : </a:t>
            </a:r>
            <a:r>
              <a:rPr lang="fr-BE" b="1" dirty="0" smtClean="0"/>
              <a:t>8Mi€</a:t>
            </a:r>
          </a:p>
          <a:p>
            <a:endParaRPr lang="fr-BE" dirty="0" smtClean="0"/>
          </a:p>
          <a:p>
            <a:r>
              <a:rPr lang="fr-BE" dirty="0" smtClean="0"/>
              <a:t>1 Mi € </a:t>
            </a:r>
            <a:r>
              <a:rPr lang="fr-BE" dirty="0" err="1" smtClean="0"/>
              <a:t>from</a:t>
            </a:r>
            <a:r>
              <a:rPr lang="fr-BE" dirty="0" smtClean="0"/>
              <a:t> Budget 2017</a:t>
            </a:r>
          </a:p>
          <a:p>
            <a:r>
              <a:rPr lang="fr-BE" dirty="0" smtClean="0"/>
              <a:t>3 Mi €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Creative</a:t>
            </a:r>
            <a:r>
              <a:rPr lang="fr-BE" dirty="0" smtClean="0"/>
              <a:t> Europe Programme – Budget 2018</a:t>
            </a:r>
          </a:p>
          <a:p>
            <a:r>
              <a:rPr lang="fr-BE" dirty="0" smtClean="0"/>
              <a:t>4 Mi €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existing</a:t>
            </a:r>
            <a:r>
              <a:rPr lang="fr-BE" dirty="0" smtClean="0"/>
              <a:t> </a:t>
            </a:r>
            <a:r>
              <a:rPr lang="fr-BE" dirty="0" err="1" smtClean="0"/>
              <a:t>resources</a:t>
            </a:r>
            <a:r>
              <a:rPr lang="fr-BE" dirty="0" smtClean="0"/>
              <a:t> – Budget 2018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3536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Official </a:t>
            </a:r>
            <a:r>
              <a:rPr lang="fr-BE" dirty="0" err="1" smtClean="0"/>
              <a:t>launch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Location: Milan (</a:t>
            </a:r>
            <a:r>
              <a:rPr lang="fr-BE" dirty="0" err="1" smtClean="0"/>
              <a:t>Italy</a:t>
            </a:r>
            <a:r>
              <a:rPr lang="fr-BE" dirty="0" smtClean="0"/>
              <a:t>)</a:t>
            </a:r>
          </a:p>
          <a:p>
            <a:endParaRPr lang="fr-BE" dirty="0"/>
          </a:p>
          <a:p>
            <a:r>
              <a:rPr lang="fr-BE" dirty="0" smtClean="0"/>
              <a:t>Dates: 7-9 </a:t>
            </a:r>
            <a:r>
              <a:rPr lang="fr-BE" dirty="0" err="1" smtClean="0"/>
              <a:t>December</a:t>
            </a:r>
            <a:r>
              <a:rPr lang="fr-BE" dirty="0" smtClean="0"/>
              <a:t> 2017</a:t>
            </a:r>
          </a:p>
          <a:p>
            <a:endParaRPr lang="fr-BE" dirty="0"/>
          </a:p>
          <a:p>
            <a:r>
              <a:rPr lang="fr-BE" dirty="0" smtClean="0"/>
              <a:t>Event: European Culture Forum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14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National </a:t>
            </a:r>
            <a:r>
              <a:rPr lang="fr-BE" dirty="0" err="1" smtClean="0"/>
              <a:t>level</a:t>
            </a:r>
            <a:r>
              <a:rPr lang="fr-BE" dirty="0" smtClean="0"/>
              <a:t> (</a:t>
            </a:r>
            <a:r>
              <a:rPr lang="fr-BE" dirty="0" err="1" smtClean="0"/>
              <a:t>responsability</a:t>
            </a:r>
            <a:r>
              <a:rPr lang="fr-BE" dirty="0" smtClean="0"/>
              <a:t> of MS)</a:t>
            </a:r>
          </a:p>
          <a:p>
            <a:endParaRPr lang="fr-BE" dirty="0"/>
          </a:p>
          <a:p>
            <a:r>
              <a:rPr lang="fr-BE" dirty="0" smtClean="0"/>
              <a:t>EU </a:t>
            </a:r>
            <a:r>
              <a:rPr lang="fr-BE" dirty="0" err="1" smtClean="0"/>
              <a:t>level</a:t>
            </a:r>
            <a:r>
              <a:rPr lang="fr-BE" dirty="0" smtClean="0"/>
              <a:t> – </a:t>
            </a:r>
            <a:r>
              <a:rPr lang="fr-BE" dirty="0" smtClean="0"/>
              <a:t> </a:t>
            </a:r>
            <a:r>
              <a:rPr lang="fr-BE" dirty="0" err="1" smtClean="0"/>
              <a:t>e.g</a:t>
            </a:r>
            <a:r>
              <a:rPr lang="fr-BE" dirty="0" smtClean="0"/>
              <a:t>. Conference </a:t>
            </a:r>
            <a:r>
              <a:rPr lang="fr-BE" dirty="0" err="1" smtClean="0"/>
              <a:t>planned</a:t>
            </a:r>
            <a:r>
              <a:rPr lang="fr-BE" dirty="0" smtClean="0"/>
              <a:t> in Brussels</a:t>
            </a:r>
          </a:p>
          <a:p>
            <a:endParaRPr lang="fr-BE" dirty="0"/>
          </a:p>
          <a:p>
            <a:r>
              <a:rPr lang="fr-BE" dirty="0" smtClean="0"/>
              <a:t>International </a:t>
            </a:r>
            <a:r>
              <a:rPr lang="fr-BE" dirty="0" err="1" smtClean="0"/>
              <a:t>cooperation</a:t>
            </a:r>
            <a:r>
              <a:rPr lang="fr-BE" dirty="0" smtClean="0"/>
              <a:t> (Council of Europe – Unesco)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45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pPr marL="0" indent="0" algn="ctr">
              <a:buNone/>
            </a:pPr>
            <a:r>
              <a:rPr lang="fr-BE" sz="3200" dirty="0" err="1" smtClean="0"/>
              <a:t>Thanks</a:t>
            </a:r>
            <a:r>
              <a:rPr lang="fr-BE" sz="3200" dirty="0" smtClean="0"/>
              <a:t> for </a:t>
            </a:r>
            <a:r>
              <a:rPr lang="fr-BE" sz="3200" dirty="0" err="1" smtClean="0"/>
              <a:t>your</a:t>
            </a:r>
            <a:r>
              <a:rPr lang="fr-BE" sz="3200" dirty="0" smtClean="0"/>
              <a:t> attention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49043927"/>
      </p:ext>
    </p:extLst>
  </p:cSld>
  <p:clrMapOvr>
    <a:masterClrMapping/>
  </p:clrMapOvr>
</p:sld>
</file>

<file path=ppt/theme/theme1.xml><?xml version="1.0" encoding="utf-8"?>
<a:theme xmlns:a="http://schemas.openxmlformats.org/drawingml/2006/main" name="PPT_template_bluebanner_EN v2">
  <a:themeElements>
    <a:clrScheme name="EU Banner">
      <a:dk1>
        <a:srgbClr val="0F5494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F5494"/>
      </a:accent2>
      <a:accent3>
        <a:srgbClr val="FFFFFF"/>
      </a:accent3>
      <a:accent4>
        <a:srgbClr val="000000"/>
      </a:accent4>
      <a:accent5>
        <a:srgbClr val="DAEDEF"/>
      </a:accent5>
      <a:accent6>
        <a:srgbClr val="0F5494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3216</TotalTime>
  <Words>161</Words>
  <Application>Microsoft Office PowerPoint</Application>
  <PresentationFormat>On-screen Show (4:3)</PresentationFormat>
  <Paragraphs>43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PPT_template_bluebanner_EN v2</vt:lpstr>
      <vt:lpstr>EUROPEAN YEAR OF CULTURAL HERITAGE 2018  DCH Berlin – 1st September 2017  Marcel WATELET Project Officer  DG CNECT Communications Networks, Content &amp; Technology Unit G2 Data Applications &amp; Creativity Unit</vt:lpstr>
      <vt:lpstr>Legal Basis</vt:lpstr>
      <vt:lpstr>Objectives</vt:lpstr>
      <vt:lpstr>Budget</vt:lpstr>
      <vt:lpstr>Official launch</vt:lpstr>
      <vt:lpstr>Events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G2 "Creativity" Unit</dc:title>
  <dc:creator>MILANI Federico (CNECT)</dc:creator>
  <cp:lastModifiedBy>WATELET Marcel (INFSO)</cp:lastModifiedBy>
  <cp:revision>169</cp:revision>
  <cp:lastPrinted>2017-07-24T14:27:57Z</cp:lastPrinted>
  <dcterms:created xsi:type="dcterms:W3CDTF">2014-01-28T14:40:00Z</dcterms:created>
  <dcterms:modified xsi:type="dcterms:W3CDTF">2017-08-23T13:46:06Z</dcterms:modified>
</cp:coreProperties>
</file>